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270" r:id="rId4"/>
    <p:sldId id="272" r:id="rId5"/>
    <p:sldId id="273" r:id="rId6"/>
    <p:sldId id="274" r:id="rId7"/>
    <p:sldId id="275" r:id="rId8"/>
    <p:sldId id="311" r:id="rId9"/>
    <p:sldId id="277" r:id="rId10"/>
    <p:sldId id="278" r:id="rId11"/>
    <p:sldId id="279" r:id="rId12"/>
    <p:sldId id="280" r:id="rId13"/>
    <p:sldId id="271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90" r:id="rId23"/>
    <p:sldId id="289" r:id="rId24"/>
    <p:sldId id="268" r:id="rId25"/>
    <p:sldId id="269" r:id="rId26"/>
    <p:sldId id="318" r:id="rId27"/>
    <p:sldId id="291" r:id="rId28"/>
    <p:sldId id="292" r:id="rId29"/>
    <p:sldId id="293" r:id="rId30"/>
    <p:sldId id="294" r:id="rId31"/>
    <p:sldId id="296" r:id="rId32"/>
    <p:sldId id="295" r:id="rId33"/>
    <p:sldId id="320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22" r:id="rId46"/>
    <p:sldId id="308" r:id="rId47"/>
    <p:sldId id="312" r:id="rId48"/>
    <p:sldId id="313" r:id="rId49"/>
    <p:sldId id="314" r:id="rId50"/>
    <p:sldId id="315" r:id="rId51"/>
    <p:sldId id="316" r:id="rId52"/>
    <p:sldId id="309" r:id="rId53"/>
    <p:sldId id="310" r:id="rId5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sgupta, Prateek" initials="DP" lastIdx="2" clrIdx="0">
    <p:extLst>
      <p:ext uri="{19B8F6BF-5375-455C-9EA6-DF929625EA0E}">
        <p15:presenceInfo xmlns:p15="http://schemas.microsoft.com/office/powerpoint/2012/main" userId="Dasgupta, Prate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89297" autoAdjust="0"/>
  </p:normalViewPr>
  <p:slideViewPr>
    <p:cSldViewPr>
      <p:cViewPr varScale="1">
        <p:scale>
          <a:sx n="93" d="100"/>
          <a:sy n="93" d="100"/>
        </p:scale>
        <p:origin x="656" y="20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5/16/19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5/16/19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Ms. Stone, according to our database records you </a:t>
            </a:r>
            <a:r>
              <a:rPr lang="en-US" dirty="0" err="1"/>
              <a:t>ar</a:t>
            </a:r>
            <a:r>
              <a:rPr lang="en-US" dirty="0"/>
              <a:t> supposed to be dead.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90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see implication analysis</a:t>
            </a:r>
            <a:r>
              <a:rPr lang="en-US" baseline="0" dirty="0"/>
              <a:t> </a:t>
            </a:r>
            <a:r>
              <a:rPr lang="en-US" baseline="0" dirty="0" err="1"/>
              <a:t>shrtly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50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◮ Static analyses: New challenges ◮ Reasoning about conditional dependencies: Satisfiability, implication, </a:t>
            </a:r>
            <a:r>
              <a:rPr lang="en-US" dirty="0" err="1"/>
              <a:t>axiomatizability</a:t>
            </a:r>
            <a:r>
              <a:rPr lang="en-US" dirty="0"/>
              <a:t>, dependency propagation ◮ Inferring matching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47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474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</a:t>
            </a:r>
            <a:r>
              <a:rPr lang="el-GR" dirty="0"/>
              <a:t>Σ = {ψ1,ψ2}, </a:t>
            </a:r>
            <a:r>
              <a:rPr lang="en-US" dirty="0"/>
              <a:t>where </a:t>
            </a:r>
            <a:r>
              <a:rPr lang="el-GR" dirty="0"/>
              <a:t>ψ1 = </a:t>
            </a:r>
            <a:r>
              <a:rPr lang="en-US" dirty="0"/>
              <a:t>R(A → B,T1), and </a:t>
            </a:r>
            <a:r>
              <a:rPr lang="el-GR" dirty="0"/>
              <a:t>ψ2 = </a:t>
            </a:r>
            <a:r>
              <a:rPr lang="en-US" dirty="0"/>
              <a:t>R(B → A,T2) T1= A B true b1 false b2 T2= B A b1 false b2 true If </a:t>
            </a:r>
            <a:r>
              <a:rPr lang="en-US" dirty="0" err="1"/>
              <a:t>dom</a:t>
            </a:r>
            <a:r>
              <a:rPr lang="en-US" dirty="0"/>
              <a:t>(A) is Boolean, then </a:t>
            </a:r>
            <a:r>
              <a:rPr lang="el-GR" dirty="0"/>
              <a:t>Σ </a:t>
            </a:r>
            <a:r>
              <a:rPr lang="en-US" dirty="0"/>
              <a:t>is not </a:t>
            </a:r>
            <a:r>
              <a:rPr lang="en-US" dirty="0" err="1"/>
              <a:t>satisfiable</a:t>
            </a:r>
            <a:r>
              <a:rPr lang="en-US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47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([CC, zip] → [street], </a:t>
            </a:r>
            <a:r>
              <a:rPr lang="en-US" dirty="0" err="1"/>
              <a:t>Tp</a:t>
            </a:r>
            <a:r>
              <a:rPr lang="en-US" dirty="0"/>
              <a:t>) CC  zip street</a:t>
            </a:r>
          </a:p>
          <a:p>
            <a:r>
              <a:rPr lang="en-US" dirty="0"/>
              <a:t>                                        44  _    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50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</a:t>
            </a:r>
            <a:r>
              <a:rPr lang="en-US" baseline="0" dirty="0"/>
              <a:t> drop this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551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Improving data quality with dependencies</a:t>
            </a:r>
          </a:p>
          <a:p>
            <a:r>
              <a:rPr lang="en-US" dirty="0"/>
              <a:t>MDM, Heuristics</a:t>
            </a:r>
          </a:p>
          <a:p>
            <a:r>
              <a:rPr lang="en-US" dirty="0"/>
              <a:t>Talk little about Query Rewriting</a:t>
            </a:r>
            <a:r>
              <a:rPr lang="en-US" baseline="0" dirty="0"/>
              <a:t> and Condensed Representation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561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Improving data quality with dependencies</a:t>
            </a:r>
          </a:p>
          <a:p>
            <a:r>
              <a:rPr lang="en-US" dirty="0"/>
              <a:t>MDM, Heuristics</a:t>
            </a:r>
          </a:p>
          <a:p>
            <a:r>
              <a:rPr lang="en-US" dirty="0"/>
              <a:t>Talk little about Query Rewriting</a:t>
            </a:r>
            <a:r>
              <a:rPr lang="en-US" baseline="0" dirty="0"/>
              <a:t> and Condensed Representation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993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 Relational</a:t>
            </a:r>
            <a:r>
              <a:rPr lang="en-US" baseline="0" dirty="0"/>
              <a:t> Schemas R1(A,B) and R2(B,C)</a:t>
            </a:r>
          </a:p>
          <a:p>
            <a:r>
              <a:rPr lang="en-US" baseline="0" dirty="0"/>
              <a:t>FD: R1: (A-&gt; B)</a:t>
            </a:r>
          </a:p>
          <a:p>
            <a:r>
              <a:rPr lang="en-US" baseline="0" dirty="0"/>
              <a:t>IND: R2[B] -&gt; R1[B]</a:t>
            </a:r>
          </a:p>
          <a:p>
            <a:endParaRPr lang="en-US" baseline="0" dirty="0"/>
          </a:p>
          <a:p>
            <a:r>
              <a:rPr lang="en-US" baseline="0" dirty="0"/>
              <a:t>D1 = {(1,2),(1,3)} of R1</a:t>
            </a:r>
          </a:p>
          <a:p>
            <a:r>
              <a:rPr lang="en-US" baseline="0" dirty="0"/>
              <a:t>D2 = {(2,1),(3,4)} of R2</a:t>
            </a:r>
          </a:p>
          <a:p>
            <a:endParaRPr lang="en-US" baseline="0" dirty="0"/>
          </a:p>
          <a:p>
            <a:r>
              <a:rPr lang="en-US" baseline="0" dirty="0"/>
              <a:t>To Repair D1 and D2, heuristics may be enforced on FD </a:t>
            </a:r>
          </a:p>
          <a:p>
            <a:pPr marL="228600" indent="-228600">
              <a:buAutoNum type="arabicParenR"/>
            </a:pPr>
            <a:r>
              <a:rPr lang="en-US" baseline="0" dirty="0"/>
              <a:t>To Equalize 2 and 3 of FD in relation 1</a:t>
            </a:r>
          </a:p>
          <a:p>
            <a:pPr marL="228600" indent="-228600">
              <a:buAutoNum type="arabicParenR"/>
            </a:pPr>
            <a:r>
              <a:rPr lang="en-US" baseline="0" dirty="0"/>
              <a:t>It needs to enforce INDs by enduring D1 includes {2,3} as its B-attribute values</a:t>
            </a:r>
          </a:p>
          <a:p>
            <a:pPr marL="228600" indent="-228600">
              <a:buAutoNum type="arabicParenR"/>
            </a:pPr>
            <a:r>
              <a:rPr lang="en-US" baseline="0" dirty="0"/>
              <a:t>It leads to non-termination repairing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916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Space and scalability affects</a:t>
            </a:r>
            <a:r>
              <a:rPr lang="en-US" baseline="0" dirty="0"/>
              <a:t> this concept</a:t>
            </a:r>
          </a:p>
          <a:p>
            <a:r>
              <a:rPr lang="en-US" baseline="0" dirty="0"/>
              <a:t>All possible worlds that satisfies a set of constraints</a:t>
            </a:r>
          </a:p>
          <a:p>
            <a:r>
              <a:rPr lang="en-US" baseline="0" dirty="0"/>
              <a:t>Strong dependency system for incomplete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66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interesting examples about Barclays Regulatory Reporting</a:t>
            </a:r>
            <a:r>
              <a:rPr lang="en-US" baseline="0" dirty="0"/>
              <a:t> team</a:t>
            </a:r>
            <a:br>
              <a:rPr lang="en-US" baseline="0" dirty="0"/>
            </a:br>
            <a:r>
              <a:rPr lang="en-US" baseline="0" dirty="0"/>
              <a:t>Can talk about WMD in Iraq</a:t>
            </a:r>
          </a:p>
          <a:p>
            <a:r>
              <a:rPr lang="en-US" baseline="0" dirty="0"/>
              <a:t>And talk about last point on increasing data quality tools.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13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Approaches: probabilistic, empirical, rule-based, and logic-based</a:t>
            </a:r>
            <a:r>
              <a:rPr lang="en-US" baseline="0" dirty="0"/>
              <a:t> (Core of the paper)</a:t>
            </a:r>
            <a:endParaRPr lang="en-US" dirty="0"/>
          </a:p>
          <a:p>
            <a:r>
              <a:rPr lang="en-US" dirty="0"/>
              <a:t>Talk about inter-disciplinary works and these research areas.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17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data is</a:t>
            </a:r>
            <a:r>
              <a:rPr lang="en-US" baseline="0" dirty="0"/>
              <a:t> not clean after 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15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EDI =&gt; EDINBURG</a:t>
            </a:r>
          </a:p>
          <a:p>
            <a:r>
              <a:rPr lang="en-US" dirty="0"/>
              <a:t>MH =&gt;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49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Syntatic</a:t>
            </a:r>
            <a:r>
              <a:rPr lang="en-US" dirty="0"/>
              <a:t> correct data but semantically wrong</a:t>
            </a:r>
          </a:p>
          <a:p>
            <a:r>
              <a:rPr lang="en-US" dirty="0"/>
              <a:t>To determine whether the</a:t>
            </a:r>
            <a:r>
              <a:rPr lang="en-US" baseline="0" dirty="0"/>
              <a:t> data is dirty or clean, ask this to students?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79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T3[city] not equal to </a:t>
            </a:r>
            <a:r>
              <a:rPr lang="en-US" dirty="0" err="1"/>
              <a:t>tp</a:t>
            </a:r>
            <a:r>
              <a:rPr lang="en-US" dirty="0"/>
              <a:t>[city]</a:t>
            </a:r>
          </a:p>
          <a:p>
            <a:r>
              <a:rPr lang="en-US" dirty="0"/>
              <a:t>CFDs end here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93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Snow White is of Type CD or Book ?</a:t>
            </a:r>
          </a:p>
          <a:p>
            <a:r>
              <a:rPr lang="en-US" dirty="0"/>
              <a:t>These traditional INDs do not make sense.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59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essential to data integration, data cleaning, ...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3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43B6-6C8C-40C6-BFD0-349FEBA4CB32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FC7A-2522-4503-A830-8053126E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0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7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3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36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1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9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8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3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7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7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5/16/19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0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Dependencies Revisited for Improving Data Quality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8212" y="3733800"/>
            <a:ext cx="8228409" cy="165576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			</a:t>
            </a:r>
          </a:p>
          <a:p>
            <a:pPr algn="just"/>
            <a:r>
              <a:rPr lang="en-US" dirty="0"/>
              <a:t>			Dr. </a:t>
            </a:r>
            <a:r>
              <a:rPr lang="en-US" dirty="0" err="1"/>
              <a:t>Wenfei</a:t>
            </a:r>
            <a:r>
              <a:rPr lang="en-US" dirty="0"/>
              <a:t> Fan </a:t>
            </a:r>
          </a:p>
          <a:p>
            <a:r>
              <a:rPr lang="en-US" sz="1700" dirty="0"/>
              <a:t>(University of Edinburgh &amp; Bell Laboratories)</a:t>
            </a:r>
          </a:p>
          <a:p>
            <a:r>
              <a:rPr lang="en-US" dirty="0"/>
              <a:t>	Paper Presented By – Prateek </a:t>
            </a:r>
            <a:r>
              <a:rPr lang="en-US" dirty="0" err="1"/>
              <a:t>Dasgupta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UK, if the area code is 131, then the city must be Edinburgh (EDI) </a:t>
            </a:r>
          </a:p>
          <a:p>
            <a:r>
              <a:rPr lang="en-US" dirty="0"/>
              <a:t>In the USA, if the area code is 908, then the city must be Murray Hill (MH)</a:t>
            </a:r>
          </a:p>
          <a:p>
            <a:r>
              <a:rPr lang="en-US" dirty="0"/>
              <a:t>Refining the FD f1: [CC,AC, </a:t>
            </a:r>
            <a:r>
              <a:rPr lang="en-US" dirty="0" err="1"/>
              <a:t>phn</a:t>
            </a:r>
            <a:r>
              <a:rPr lang="en-US" dirty="0"/>
              <a:t>] → [street, city, zip] by </a:t>
            </a:r>
            <a:r>
              <a:rPr lang="en-US" dirty="0">
                <a:solidFill>
                  <a:srgbClr val="FF0000"/>
                </a:solidFill>
              </a:rPr>
              <a:t>adding conditions </a:t>
            </a:r>
            <a:r>
              <a:rPr lang="en-US" dirty="0"/>
              <a:t>(bindings of semantically related constants) </a:t>
            </a:r>
          </a:p>
          <a:p>
            <a:r>
              <a:rPr lang="en-US" dirty="0"/>
              <a:t>cfd2: ([</a:t>
            </a:r>
            <a:r>
              <a:rPr lang="en-US" dirty="0">
                <a:solidFill>
                  <a:srgbClr val="FF0000"/>
                </a:solidFill>
              </a:rPr>
              <a:t>CC = 44, AC = 131</a:t>
            </a:r>
            <a:r>
              <a:rPr lang="en-US" dirty="0"/>
              <a:t>, </a:t>
            </a:r>
            <a:r>
              <a:rPr lang="en-US" dirty="0" err="1"/>
              <a:t>phn</a:t>
            </a:r>
            <a:r>
              <a:rPr lang="en-US" dirty="0"/>
              <a:t>] → [street, city = ‘</a:t>
            </a:r>
            <a:r>
              <a:rPr lang="en-US" dirty="0">
                <a:solidFill>
                  <a:srgbClr val="FF0000"/>
                </a:solidFill>
              </a:rPr>
              <a:t>EDI</a:t>
            </a:r>
            <a:r>
              <a:rPr lang="en-US" dirty="0"/>
              <a:t>’, zip]) </a:t>
            </a:r>
          </a:p>
          <a:p>
            <a:r>
              <a:rPr lang="en-US" dirty="0"/>
              <a:t>cfd3: ([</a:t>
            </a:r>
            <a:r>
              <a:rPr lang="en-US" dirty="0">
                <a:solidFill>
                  <a:srgbClr val="FF0000"/>
                </a:solidFill>
              </a:rPr>
              <a:t>CC = 01, AC = 908</a:t>
            </a:r>
            <a:r>
              <a:rPr lang="en-US" dirty="0"/>
              <a:t>, </a:t>
            </a:r>
            <a:r>
              <a:rPr lang="en-US" dirty="0" err="1"/>
              <a:t>phn</a:t>
            </a:r>
            <a:r>
              <a:rPr lang="en-US" dirty="0"/>
              <a:t>] → [street, city = ‘</a:t>
            </a:r>
            <a:r>
              <a:rPr lang="en-US" dirty="0">
                <a:solidFill>
                  <a:srgbClr val="FF0000"/>
                </a:solidFill>
              </a:rPr>
              <a:t>MH</a:t>
            </a:r>
            <a:r>
              <a:rPr lang="en-US" dirty="0"/>
              <a:t>’, zip])</a:t>
            </a:r>
          </a:p>
        </p:txBody>
      </p:sp>
    </p:spTree>
    <p:extLst>
      <p:ext uri="{BB962C8B-B14F-4D97-AF65-F5344CB8AC3E}">
        <p14:creationId xmlns:p14="http://schemas.microsoft.com/office/powerpoint/2010/main" val="59248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 constraints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Refining the FD f1: [CC,AC, </a:t>
            </a:r>
            <a:r>
              <a:rPr lang="en-US" dirty="0" err="1"/>
              <a:t>phn</a:t>
            </a:r>
            <a:r>
              <a:rPr lang="en-US" dirty="0"/>
              <a:t>] → [street, city, zip] by </a:t>
            </a:r>
            <a:r>
              <a:rPr lang="en-US" dirty="0">
                <a:solidFill>
                  <a:srgbClr val="FF0000"/>
                </a:solidFill>
              </a:rPr>
              <a:t>adding conditions </a:t>
            </a:r>
            <a:r>
              <a:rPr lang="en-US" dirty="0"/>
              <a:t>(bindings of semantically related constants)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cfd2: ([</a:t>
            </a:r>
            <a:r>
              <a:rPr lang="en-US" sz="2400" dirty="0">
                <a:solidFill>
                  <a:srgbClr val="FF0000"/>
                </a:solidFill>
              </a:rPr>
              <a:t>CC = 44, AC = 131</a:t>
            </a:r>
            <a:r>
              <a:rPr lang="en-US" sz="2400" dirty="0"/>
              <a:t>, </a:t>
            </a:r>
            <a:r>
              <a:rPr lang="en-US" sz="2400" dirty="0" err="1"/>
              <a:t>phn</a:t>
            </a:r>
            <a:r>
              <a:rPr lang="en-US" sz="2400" dirty="0"/>
              <a:t>] → [street, city = ‘</a:t>
            </a:r>
            <a:r>
              <a:rPr lang="en-US" sz="2400" dirty="0">
                <a:solidFill>
                  <a:srgbClr val="FF0000"/>
                </a:solidFill>
              </a:rPr>
              <a:t>EDI</a:t>
            </a:r>
            <a:r>
              <a:rPr lang="en-US" sz="2400" dirty="0"/>
              <a:t>’, zip]) </a:t>
            </a:r>
          </a:p>
          <a:p>
            <a:r>
              <a:rPr lang="en-US" sz="2400" dirty="0"/>
              <a:t>cfd3: ([</a:t>
            </a:r>
            <a:r>
              <a:rPr lang="en-US" sz="2400" dirty="0">
                <a:solidFill>
                  <a:srgbClr val="FF0000"/>
                </a:solidFill>
              </a:rPr>
              <a:t>CC = 01, AC = 908</a:t>
            </a:r>
            <a:r>
              <a:rPr lang="en-US" sz="2400" dirty="0"/>
              <a:t>, </a:t>
            </a:r>
            <a:r>
              <a:rPr lang="en-US" sz="2400" dirty="0" err="1"/>
              <a:t>phn</a:t>
            </a:r>
            <a:r>
              <a:rPr lang="en-US" sz="2400" dirty="0"/>
              <a:t>] → [street, city = ‘</a:t>
            </a:r>
            <a:r>
              <a:rPr lang="en-US" sz="2400" dirty="0">
                <a:solidFill>
                  <a:srgbClr val="FF0000"/>
                </a:solidFill>
              </a:rPr>
              <a:t>MH</a:t>
            </a:r>
            <a:r>
              <a:rPr lang="en-US" sz="2400" dirty="0"/>
              <a:t>’, zip])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None</a:t>
            </a:r>
            <a:r>
              <a:rPr lang="en-US" dirty="0"/>
              <a:t> of the tuples in the example database is clean	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518247"/>
              </p:ext>
            </p:extLst>
          </p:nvPr>
        </p:nvGraphicFramePr>
        <p:xfrm>
          <a:off x="1598612" y="3657600"/>
          <a:ext cx="8125880" cy="150368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160840">
                  <a:extLst>
                    <a:ext uri="{9D8B030D-6E8A-4147-A177-3AD203B41FA5}">
                      <a16:colId xmlns:a16="http://schemas.microsoft.com/office/drawing/2014/main" val="1040177424"/>
                    </a:ext>
                  </a:extLst>
                </a:gridCol>
                <a:gridCol w="1160840">
                  <a:extLst>
                    <a:ext uri="{9D8B030D-6E8A-4147-A177-3AD203B41FA5}">
                      <a16:colId xmlns:a16="http://schemas.microsoft.com/office/drawing/2014/main" val="945936611"/>
                    </a:ext>
                  </a:extLst>
                </a:gridCol>
                <a:gridCol w="1160840">
                  <a:extLst>
                    <a:ext uri="{9D8B030D-6E8A-4147-A177-3AD203B41FA5}">
                      <a16:colId xmlns:a16="http://schemas.microsoft.com/office/drawing/2014/main" val="2460163764"/>
                    </a:ext>
                  </a:extLst>
                </a:gridCol>
                <a:gridCol w="1160840">
                  <a:extLst>
                    <a:ext uri="{9D8B030D-6E8A-4147-A177-3AD203B41FA5}">
                      <a16:colId xmlns:a16="http://schemas.microsoft.com/office/drawing/2014/main" val="1771031813"/>
                    </a:ext>
                  </a:extLst>
                </a:gridCol>
                <a:gridCol w="1160840">
                  <a:extLst>
                    <a:ext uri="{9D8B030D-6E8A-4147-A177-3AD203B41FA5}">
                      <a16:colId xmlns:a16="http://schemas.microsoft.com/office/drawing/2014/main" val="3183682492"/>
                    </a:ext>
                  </a:extLst>
                </a:gridCol>
                <a:gridCol w="1160840">
                  <a:extLst>
                    <a:ext uri="{9D8B030D-6E8A-4147-A177-3AD203B41FA5}">
                      <a16:colId xmlns:a16="http://schemas.microsoft.com/office/drawing/2014/main" val="1946898427"/>
                    </a:ext>
                  </a:extLst>
                </a:gridCol>
                <a:gridCol w="1160840">
                  <a:extLst>
                    <a:ext uri="{9D8B030D-6E8A-4147-A177-3AD203B41FA5}">
                      <a16:colId xmlns:a16="http://schemas.microsoft.com/office/drawing/2014/main" val="9244071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14664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1234567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Mayfield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NYC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EH4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8LE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651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3456789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Crichton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NYC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EH48LE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993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908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3456789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Mtn</a:t>
                      </a:r>
                      <a:r>
                        <a:rPr lang="en-US" dirty="0"/>
                        <a:t> 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NYC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07974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213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80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need for new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200" dirty="0"/>
              <a:t>cfd1: ([</a:t>
            </a:r>
            <a:r>
              <a:rPr lang="en-US" sz="2200" dirty="0">
                <a:solidFill>
                  <a:srgbClr val="00B0F0"/>
                </a:solidFill>
              </a:rPr>
              <a:t>CC</a:t>
            </a:r>
            <a:r>
              <a:rPr lang="en-US" sz="2200" dirty="0"/>
              <a:t> = 44, </a:t>
            </a:r>
            <a:r>
              <a:rPr lang="en-US" sz="2200" dirty="0">
                <a:solidFill>
                  <a:srgbClr val="00B0F0"/>
                </a:solidFill>
              </a:rPr>
              <a:t>zip</a:t>
            </a:r>
            <a:r>
              <a:rPr lang="en-US" sz="2200" dirty="0"/>
              <a:t>] → [street]) </a:t>
            </a:r>
          </a:p>
          <a:p>
            <a:pPr marL="0" indent="0">
              <a:buNone/>
            </a:pPr>
            <a:r>
              <a:rPr lang="en-US" sz="2200" dirty="0"/>
              <a:t>cfd2: ([</a:t>
            </a:r>
            <a:r>
              <a:rPr lang="en-US" sz="2200" dirty="0">
                <a:solidFill>
                  <a:srgbClr val="00B0F0"/>
                </a:solidFill>
              </a:rPr>
              <a:t>CC</a:t>
            </a:r>
            <a:r>
              <a:rPr lang="en-US" sz="2200" dirty="0"/>
              <a:t> = 44, </a:t>
            </a:r>
            <a:r>
              <a:rPr lang="en-US" sz="2200" dirty="0">
                <a:solidFill>
                  <a:srgbClr val="00B0F0"/>
                </a:solidFill>
              </a:rPr>
              <a:t>AC</a:t>
            </a:r>
            <a:r>
              <a:rPr lang="en-US" sz="2200" dirty="0"/>
              <a:t> = 131, </a:t>
            </a:r>
            <a:r>
              <a:rPr lang="en-US" sz="2200" dirty="0" err="1">
                <a:solidFill>
                  <a:srgbClr val="00B0F0"/>
                </a:solidFill>
              </a:rPr>
              <a:t>phn</a:t>
            </a:r>
            <a:r>
              <a:rPr lang="en-US" sz="2200" dirty="0"/>
              <a:t>] → [</a:t>
            </a:r>
            <a:r>
              <a:rPr lang="en-US" sz="2200" dirty="0">
                <a:solidFill>
                  <a:srgbClr val="00B0F0"/>
                </a:solidFill>
              </a:rPr>
              <a:t>street</a:t>
            </a:r>
            <a:r>
              <a:rPr lang="en-US" sz="2200" dirty="0"/>
              <a:t>, </a:t>
            </a:r>
            <a:r>
              <a:rPr lang="en-US" sz="2200" dirty="0">
                <a:solidFill>
                  <a:srgbClr val="00B0F0"/>
                </a:solidFill>
              </a:rPr>
              <a:t>city</a:t>
            </a:r>
            <a:r>
              <a:rPr lang="en-US" sz="2200" dirty="0"/>
              <a:t> = ‘</a:t>
            </a:r>
            <a:r>
              <a:rPr lang="en-US" sz="2200" dirty="0" err="1"/>
              <a:t>edi</a:t>
            </a:r>
            <a:r>
              <a:rPr lang="en-US" sz="2200" dirty="0"/>
              <a:t>’, </a:t>
            </a:r>
            <a:r>
              <a:rPr lang="en-US" sz="2200" dirty="0">
                <a:solidFill>
                  <a:srgbClr val="00B0F0"/>
                </a:solidFill>
              </a:rPr>
              <a:t>zip</a:t>
            </a:r>
            <a:r>
              <a:rPr lang="en-US" sz="2200" dirty="0"/>
              <a:t>]) </a:t>
            </a:r>
          </a:p>
          <a:p>
            <a:pPr marL="0" indent="0">
              <a:buNone/>
            </a:pPr>
            <a:r>
              <a:rPr lang="en-US" sz="2200" dirty="0"/>
              <a:t>cfd3: ([</a:t>
            </a:r>
            <a:r>
              <a:rPr lang="en-US" sz="2200" dirty="0">
                <a:solidFill>
                  <a:srgbClr val="00B0F0"/>
                </a:solidFill>
              </a:rPr>
              <a:t>CC</a:t>
            </a:r>
            <a:r>
              <a:rPr lang="en-US" sz="2200" dirty="0"/>
              <a:t> = 01, </a:t>
            </a:r>
            <a:r>
              <a:rPr lang="en-US" sz="2200" dirty="0">
                <a:solidFill>
                  <a:srgbClr val="00B0F0"/>
                </a:solidFill>
              </a:rPr>
              <a:t>AC</a:t>
            </a:r>
            <a:r>
              <a:rPr lang="en-US" sz="2200" dirty="0"/>
              <a:t> = 908, </a:t>
            </a:r>
            <a:r>
              <a:rPr lang="en-US" sz="2200" dirty="0" err="1">
                <a:solidFill>
                  <a:srgbClr val="00B0F0"/>
                </a:solidFill>
              </a:rPr>
              <a:t>phn</a:t>
            </a:r>
            <a:r>
              <a:rPr lang="en-US" sz="2200" dirty="0"/>
              <a:t>] → [</a:t>
            </a:r>
            <a:r>
              <a:rPr lang="en-US" sz="2200" dirty="0">
                <a:solidFill>
                  <a:srgbClr val="00B0F0"/>
                </a:solidFill>
              </a:rPr>
              <a:t>street</a:t>
            </a:r>
            <a:r>
              <a:rPr lang="en-US" sz="2200" dirty="0"/>
              <a:t>, </a:t>
            </a:r>
            <a:r>
              <a:rPr lang="en-US" sz="2200" dirty="0">
                <a:solidFill>
                  <a:srgbClr val="00B0F0"/>
                </a:solidFill>
              </a:rPr>
              <a:t>city</a:t>
            </a:r>
            <a:r>
              <a:rPr lang="en-US" sz="2200" dirty="0"/>
              <a:t> = ‘</a:t>
            </a:r>
            <a:r>
              <a:rPr lang="en-US" sz="2200" dirty="0" err="1"/>
              <a:t>mh</a:t>
            </a:r>
            <a:r>
              <a:rPr lang="en-US" sz="2200" dirty="0"/>
              <a:t>’, </a:t>
            </a:r>
            <a:r>
              <a:rPr lang="en-US" sz="2200" dirty="0">
                <a:solidFill>
                  <a:srgbClr val="00B0F0"/>
                </a:solidFill>
              </a:rPr>
              <a:t>zip</a:t>
            </a:r>
            <a:r>
              <a:rPr lang="en-US" sz="2200" dirty="0"/>
              <a:t>])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dirty="0"/>
              <a:t>They capture </a:t>
            </a:r>
            <a:r>
              <a:rPr lang="en-US" dirty="0">
                <a:solidFill>
                  <a:srgbClr val="FF0000"/>
                </a:solidFill>
              </a:rPr>
              <a:t>inconsistencies</a:t>
            </a:r>
            <a:r>
              <a:rPr lang="en-US" dirty="0"/>
              <a:t> that traditional FDs cannot detect – FDs were designed for schema design after all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Data integration in real-life: source dependencies</a:t>
            </a:r>
          </a:p>
          <a:p>
            <a:pPr lvl="1"/>
            <a:r>
              <a:rPr lang="en-US" dirty="0"/>
              <a:t>hold on a subset of sources</a:t>
            </a:r>
          </a:p>
          <a:p>
            <a:pPr lvl="1"/>
            <a:r>
              <a:rPr lang="en-US" dirty="0"/>
              <a:t>but only hold </a:t>
            </a:r>
            <a:r>
              <a:rPr lang="en-US" dirty="0">
                <a:solidFill>
                  <a:srgbClr val="FF0000"/>
                </a:solidFill>
              </a:rPr>
              <a:t>conditionally</a:t>
            </a:r>
            <a:r>
              <a:rPr lang="en-US" dirty="0"/>
              <a:t> on the integrated data</a:t>
            </a:r>
          </a:p>
          <a:p>
            <a:pPr marL="457063" lvl="1" indent="0">
              <a:buNone/>
            </a:pPr>
            <a:endParaRPr lang="en-US" dirty="0"/>
          </a:p>
          <a:p>
            <a:r>
              <a:rPr lang="en-US" dirty="0"/>
              <a:t>They are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expressible as traditional FDs </a:t>
            </a:r>
          </a:p>
          <a:p>
            <a:pPr lvl="1"/>
            <a:r>
              <a:rPr lang="en-US" dirty="0"/>
              <a:t>Do not hold the </a:t>
            </a:r>
            <a:r>
              <a:rPr lang="en-US" dirty="0">
                <a:solidFill>
                  <a:srgbClr val="FF0000"/>
                </a:solidFill>
              </a:rPr>
              <a:t>entire</a:t>
            </a:r>
            <a:r>
              <a:rPr lang="en-US" dirty="0"/>
              <a:t> relation</a:t>
            </a:r>
          </a:p>
          <a:p>
            <a:pPr lvl="1"/>
            <a:r>
              <a:rPr lang="en-US" dirty="0"/>
              <a:t>Contain </a:t>
            </a:r>
            <a:r>
              <a:rPr lang="en-US" dirty="0">
                <a:solidFill>
                  <a:srgbClr val="FF0000"/>
                </a:solidFill>
              </a:rPr>
              <a:t>constant data values</a:t>
            </a:r>
            <a:r>
              <a:rPr lang="en-US" dirty="0"/>
              <a:t>, besides logical variables 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71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Functional Dependencies (CFDs)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CFD is defined to be a pair </a:t>
            </a:r>
            <a:r>
              <a:rPr lang="en-US" dirty="0">
                <a:solidFill>
                  <a:srgbClr val="00B0F0"/>
                </a:solidFill>
              </a:rPr>
              <a:t>ϕ = R(X → Y ,</a:t>
            </a:r>
            <a:r>
              <a:rPr lang="en-US" dirty="0" err="1">
                <a:solidFill>
                  <a:srgbClr val="00B0F0"/>
                </a:solidFill>
              </a:rPr>
              <a:t>Tp</a:t>
            </a:r>
            <a:r>
              <a:rPr lang="en-US" dirty="0">
                <a:solidFill>
                  <a:srgbClr val="00B0F0"/>
                </a:solidFill>
              </a:rPr>
              <a:t>), </a:t>
            </a:r>
            <a:r>
              <a:rPr lang="en-US" dirty="0"/>
              <a:t>where</a:t>
            </a:r>
          </a:p>
          <a:p>
            <a:pPr lvl="1"/>
            <a:r>
              <a:rPr lang="en-US" dirty="0"/>
              <a:t>X → Y is a standard </a:t>
            </a:r>
            <a:r>
              <a:rPr lang="en-US" dirty="0">
                <a:solidFill>
                  <a:srgbClr val="00B0F0"/>
                </a:solidFill>
              </a:rPr>
              <a:t>FD</a:t>
            </a:r>
            <a:r>
              <a:rPr lang="en-US" dirty="0"/>
              <a:t>, embedded in ϕ; </a:t>
            </a:r>
          </a:p>
          <a:p>
            <a:pPr lvl="1"/>
            <a:r>
              <a:rPr lang="en-US" dirty="0" err="1"/>
              <a:t>Tp</a:t>
            </a:r>
            <a:r>
              <a:rPr lang="en-US" dirty="0"/>
              <a:t> is the </a:t>
            </a:r>
            <a:r>
              <a:rPr lang="en-US" dirty="0">
                <a:solidFill>
                  <a:srgbClr val="00B0F0"/>
                </a:solidFill>
              </a:rPr>
              <a:t>pattern tableau</a:t>
            </a:r>
            <a:r>
              <a:rPr lang="en-US" dirty="0"/>
              <a:t> consisting of tuples </a:t>
            </a:r>
            <a:r>
              <a:rPr lang="en-US" dirty="0" err="1"/>
              <a:t>tp</a:t>
            </a:r>
            <a:r>
              <a:rPr lang="en-US" dirty="0"/>
              <a:t> over X ∪ Y;</a:t>
            </a:r>
          </a:p>
          <a:p>
            <a:pPr lvl="1"/>
            <a:r>
              <a:rPr lang="en-US" dirty="0"/>
              <a:t>In a </a:t>
            </a:r>
            <a:r>
              <a:rPr lang="en-US" dirty="0">
                <a:solidFill>
                  <a:srgbClr val="00B0F0"/>
                </a:solidFill>
              </a:rPr>
              <a:t>pattern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tuple</a:t>
            </a:r>
            <a:r>
              <a:rPr lang="en-US" dirty="0"/>
              <a:t> </a:t>
            </a:r>
            <a:r>
              <a:rPr lang="en-US" dirty="0" err="1"/>
              <a:t>tp</a:t>
            </a:r>
            <a:r>
              <a:rPr lang="en-US" dirty="0"/>
              <a:t>, each </a:t>
            </a:r>
            <a:r>
              <a:rPr lang="en-US" dirty="0" err="1"/>
              <a:t>tp</a:t>
            </a:r>
            <a:r>
              <a:rPr lang="en-US" dirty="0"/>
              <a:t>[A] is either a </a:t>
            </a:r>
            <a:r>
              <a:rPr lang="en-US" dirty="0">
                <a:solidFill>
                  <a:srgbClr val="FF0000"/>
                </a:solidFill>
              </a:rPr>
              <a:t>constant</a:t>
            </a:r>
            <a:r>
              <a:rPr lang="en-US" dirty="0"/>
              <a:t> from </a:t>
            </a:r>
            <a:r>
              <a:rPr lang="en-US" dirty="0" err="1"/>
              <a:t>dom</a:t>
            </a:r>
            <a:r>
              <a:rPr lang="en-US" dirty="0"/>
              <a:t>(A) or a </a:t>
            </a:r>
            <a:r>
              <a:rPr lang="en-US" dirty="0">
                <a:solidFill>
                  <a:srgbClr val="FF0000"/>
                </a:solidFill>
              </a:rPr>
              <a:t>wildcard</a:t>
            </a:r>
            <a:r>
              <a:rPr lang="en-US" dirty="0"/>
              <a:t>   ‘_ ’ (unnamed variable) that draws values from </a:t>
            </a:r>
            <a:r>
              <a:rPr lang="en-US" dirty="0" err="1"/>
              <a:t>dom</a:t>
            </a:r>
            <a:r>
              <a:rPr lang="en-US" dirty="0"/>
              <a:t>(A).</a:t>
            </a:r>
          </a:p>
          <a:p>
            <a:pPr marL="457063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Traditional FDs as a special case: expressing the FD f1 as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solidFill>
                  <a:srgbClr val="00B0F0"/>
                </a:solidFill>
              </a:rPr>
              <a:t>Cust</a:t>
            </a:r>
            <a:r>
              <a:rPr lang="en-US" dirty="0"/>
              <a:t>([</a:t>
            </a:r>
            <a:r>
              <a:rPr lang="en-US" dirty="0">
                <a:solidFill>
                  <a:srgbClr val="00B0F0"/>
                </a:solidFill>
              </a:rPr>
              <a:t>CC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zip</a:t>
            </a:r>
            <a:r>
              <a:rPr lang="en-US" dirty="0"/>
              <a:t>] -&gt; [</a:t>
            </a:r>
            <a:r>
              <a:rPr lang="en-US" dirty="0">
                <a:solidFill>
                  <a:srgbClr val="00B0F0"/>
                </a:solidFill>
              </a:rPr>
              <a:t>street</a:t>
            </a:r>
            <a:r>
              <a:rPr lang="en-US" dirty="0"/>
              <a:t>], </a:t>
            </a:r>
            <a:r>
              <a:rPr lang="en-US" dirty="0" err="1">
                <a:solidFill>
                  <a:srgbClr val="FF0000"/>
                </a:solidFill>
              </a:rPr>
              <a:t>Tp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Pattern tableau </a:t>
            </a:r>
            <a:r>
              <a:rPr lang="en-US" dirty="0" err="1"/>
              <a:t>Tp</a:t>
            </a:r>
            <a:r>
              <a:rPr lang="en-US" dirty="0"/>
              <a:t>: 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332246"/>
              </p:ext>
            </p:extLst>
          </p:nvPr>
        </p:nvGraphicFramePr>
        <p:xfrm>
          <a:off x="6045532" y="5532430"/>
          <a:ext cx="2227431" cy="365633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742477">
                  <a:extLst>
                    <a:ext uri="{9D8B030D-6E8A-4147-A177-3AD203B41FA5}">
                      <a16:colId xmlns:a16="http://schemas.microsoft.com/office/drawing/2014/main" val="2774230578"/>
                    </a:ext>
                  </a:extLst>
                </a:gridCol>
                <a:gridCol w="742477">
                  <a:extLst>
                    <a:ext uri="{9D8B030D-6E8A-4147-A177-3AD203B41FA5}">
                      <a16:colId xmlns:a16="http://schemas.microsoft.com/office/drawing/2014/main" val="3391020867"/>
                    </a:ext>
                  </a:extLst>
                </a:gridCol>
                <a:gridCol w="742477">
                  <a:extLst>
                    <a:ext uri="{9D8B030D-6E8A-4147-A177-3AD203B41FA5}">
                      <a16:colId xmlns:a16="http://schemas.microsoft.com/office/drawing/2014/main" val="1301922501"/>
                    </a:ext>
                  </a:extLst>
                </a:gridCol>
              </a:tblGrid>
              <a:tr h="313639">
                <a:tc>
                  <a:txBody>
                    <a:bodyPr/>
                    <a:lstStyle/>
                    <a:p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4063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470617"/>
              </p:ext>
            </p:extLst>
          </p:nvPr>
        </p:nvGraphicFramePr>
        <p:xfrm>
          <a:off x="6027900" y="5154765"/>
          <a:ext cx="2245062" cy="365633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748354">
                  <a:extLst>
                    <a:ext uri="{9D8B030D-6E8A-4147-A177-3AD203B41FA5}">
                      <a16:colId xmlns:a16="http://schemas.microsoft.com/office/drawing/2014/main" val="3604781062"/>
                    </a:ext>
                  </a:extLst>
                </a:gridCol>
                <a:gridCol w="748354">
                  <a:extLst>
                    <a:ext uri="{9D8B030D-6E8A-4147-A177-3AD203B41FA5}">
                      <a16:colId xmlns:a16="http://schemas.microsoft.com/office/drawing/2014/main" val="29517453"/>
                    </a:ext>
                  </a:extLst>
                </a:gridCol>
                <a:gridCol w="748354">
                  <a:extLst>
                    <a:ext uri="{9D8B030D-6E8A-4147-A177-3AD203B41FA5}">
                      <a16:colId xmlns:a16="http://schemas.microsoft.com/office/drawing/2014/main" val="3960253999"/>
                    </a:ext>
                  </a:extLst>
                </a:gridCol>
              </a:tblGrid>
              <a:tr h="261619">
                <a:tc>
                  <a:txBody>
                    <a:bodyPr/>
                    <a:lstStyle/>
                    <a:p>
                      <a:r>
                        <a:rPr lang="en-US" dirty="0"/>
                        <a:t>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767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17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Functional Dependencies (CFDs)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CFD is defined to be a pair </a:t>
            </a:r>
            <a:r>
              <a:rPr lang="en-US" dirty="0">
                <a:solidFill>
                  <a:srgbClr val="00B0F0"/>
                </a:solidFill>
              </a:rPr>
              <a:t>ϕ = R(X → Y ,</a:t>
            </a:r>
            <a:r>
              <a:rPr lang="en-US" dirty="0" err="1">
                <a:solidFill>
                  <a:srgbClr val="00B0F0"/>
                </a:solidFill>
              </a:rPr>
              <a:t>Tp</a:t>
            </a:r>
            <a:r>
              <a:rPr lang="en-US" dirty="0">
                <a:solidFill>
                  <a:srgbClr val="00B0F0"/>
                </a:solidFill>
              </a:rPr>
              <a:t>), </a:t>
            </a:r>
            <a:r>
              <a:rPr lang="en-US" dirty="0"/>
              <a:t>where</a:t>
            </a:r>
          </a:p>
          <a:p>
            <a:pPr lvl="1"/>
            <a:r>
              <a:rPr lang="en-US" dirty="0"/>
              <a:t>X → Y is a standard </a:t>
            </a:r>
            <a:r>
              <a:rPr lang="en-US" dirty="0">
                <a:solidFill>
                  <a:srgbClr val="00B0F0"/>
                </a:solidFill>
              </a:rPr>
              <a:t>FD</a:t>
            </a:r>
            <a:r>
              <a:rPr lang="en-US" dirty="0"/>
              <a:t>, embedded in ϕ; </a:t>
            </a:r>
          </a:p>
          <a:p>
            <a:pPr lvl="1"/>
            <a:r>
              <a:rPr lang="en-US" dirty="0" err="1"/>
              <a:t>Tp</a:t>
            </a:r>
            <a:r>
              <a:rPr lang="en-US" dirty="0"/>
              <a:t> is the </a:t>
            </a:r>
            <a:r>
              <a:rPr lang="en-US" dirty="0">
                <a:solidFill>
                  <a:srgbClr val="00B0F0"/>
                </a:solidFill>
              </a:rPr>
              <a:t>pattern tableau</a:t>
            </a:r>
            <a:r>
              <a:rPr lang="en-US" dirty="0"/>
              <a:t> consisting of tuples </a:t>
            </a:r>
            <a:r>
              <a:rPr lang="en-US" dirty="0" err="1"/>
              <a:t>tp</a:t>
            </a:r>
            <a:r>
              <a:rPr lang="en-US" dirty="0"/>
              <a:t> over X ∪ Y;</a:t>
            </a:r>
          </a:p>
          <a:p>
            <a:pPr lvl="1"/>
            <a:r>
              <a:rPr lang="en-US" dirty="0"/>
              <a:t>In a </a:t>
            </a:r>
            <a:r>
              <a:rPr lang="en-US" dirty="0">
                <a:solidFill>
                  <a:srgbClr val="00B0F0"/>
                </a:solidFill>
              </a:rPr>
              <a:t>pattern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tuple</a:t>
            </a:r>
            <a:r>
              <a:rPr lang="en-US" dirty="0"/>
              <a:t> </a:t>
            </a:r>
            <a:r>
              <a:rPr lang="en-US" dirty="0" err="1"/>
              <a:t>tp</a:t>
            </a:r>
            <a:r>
              <a:rPr lang="en-US" dirty="0"/>
              <a:t>, each </a:t>
            </a:r>
            <a:r>
              <a:rPr lang="en-US" dirty="0" err="1"/>
              <a:t>tp</a:t>
            </a:r>
            <a:r>
              <a:rPr lang="en-US" dirty="0"/>
              <a:t>[A] is either a </a:t>
            </a:r>
            <a:r>
              <a:rPr lang="en-US" dirty="0">
                <a:solidFill>
                  <a:srgbClr val="FF0000"/>
                </a:solidFill>
              </a:rPr>
              <a:t>constant</a:t>
            </a:r>
            <a:r>
              <a:rPr lang="en-US" dirty="0"/>
              <a:t> from </a:t>
            </a:r>
            <a:r>
              <a:rPr lang="en-US" dirty="0" err="1"/>
              <a:t>dom</a:t>
            </a:r>
            <a:r>
              <a:rPr lang="en-US" dirty="0"/>
              <a:t>(A) or a </a:t>
            </a:r>
            <a:r>
              <a:rPr lang="en-US" dirty="0">
                <a:solidFill>
                  <a:srgbClr val="FF0000"/>
                </a:solidFill>
              </a:rPr>
              <a:t>wildcard</a:t>
            </a:r>
            <a:r>
              <a:rPr lang="en-US" dirty="0"/>
              <a:t>   ‘_ ’ (unnamed variable) that draws values from </a:t>
            </a:r>
            <a:r>
              <a:rPr lang="en-US" dirty="0" err="1"/>
              <a:t>dom</a:t>
            </a:r>
            <a:r>
              <a:rPr lang="en-US" dirty="0"/>
              <a:t>(A).</a:t>
            </a:r>
          </a:p>
          <a:p>
            <a:pPr marL="457063" lvl="1" indent="0">
              <a:buNone/>
            </a:pPr>
            <a:endParaRPr lang="en-US" dirty="0"/>
          </a:p>
          <a:p>
            <a:r>
              <a:rPr lang="en-US" dirty="0"/>
              <a:t>Traditional FDs as a special case: expressing the FD f1 as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solidFill>
                  <a:srgbClr val="00B0F0"/>
                </a:solidFill>
              </a:rPr>
              <a:t>Cust</a:t>
            </a:r>
            <a:r>
              <a:rPr lang="en-US" dirty="0"/>
              <a:t>([</a:t>
            </a:r>
            <a:r>
              <a:rPr lang="en-US" dirty="0">
                <a:solidFill>
                  <a:srgbClr val="00B0F0"/>
                </a:solidFill>
              </a:rPr>
              <a:t>CC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AC</a:t>
            </a:r>
            <a:r>
              <a:rPr lang="en-US" dirty="0"/>
              <a:t>, </a:t>
            </a:r>
            <a:r>
              <a:rPr lang="en-US" dirty="0" err="1">
                <a:solidFill>
                  <a:srgbClr val="00B0F0"/>
                </a:solidFill>
              </a:rPr>
              <a:t>phn</a:t>
            </a:r>
            <a:r>
              <a:rPr lang="en-US" dirty="0"/>
              <a:t>]    -&gt; [</a:t>
            </a:r>
            <a:r>
              <a:rPr lang="en-US" dirty="0">
                <a:solidFill>
                  <a:srgbClr val="00B0F0"/>
                </a:solidFill>
              </a:rPr>
              <a:t>street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city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zip</a:t>
            </a:r>
            <a:r>
              <a:rPr lang="en-US" dirty="0"/>
              <a:t>], </a:t>
            </a:r>
            <a:r>
              <a:rPr lang="en-US" dirty="0" err="1">
                <a:solidFill>
                  <a:srgbClr val="FF0000"/>
                </a:solidFill>
              </a:rPr>
              <a:t>Tp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Pattern tableau </a:t>
            </a:r>
            <a:r>
              <a:rPr lang="en-US" dirty="0" err="1">
                <a:solidFill>
                  <a:srgbClr val="FF0000"/>
                </a:solidFill>
              </a:rPr>
              <a:t>Tp</a:t>
            </a:r>
            <a:r>
              <a:rPr lang="en-US" dirty="0"/>
              <a:t>: 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CFDs </a:t>
            </a:r>
            <a:r>
              <a:rPr lang="en-US" dirty="0">
                <a:solidFill>
                  <a:srgbClr val="FF0000"/>
                </a:solidFill>
              </a:rPr>
              <a:t>subsume</a:t>
            </a:r>
            <a:r>
              <a:rPr lang="en-US" dirty="0"/>
              <a:t> traditional FDs.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091576"/>
              </p:ext>
            </p:extLst>
          </p:nvPr>
        </p:nvGraphicFramePr>
        <p:xfrm>
          <a:off x="4189653" y="4724399"/>
          <a:ext cx="2666760" cy="73126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888920">
                  <a:extLst>
                    <a:ext uri="{9D8B030D-6E8A-4147-A177-3AD203B41FA5}">
                      <a16:colId xmlns:a16="http://schemas.microsoft.com/office/drawing/2014/main" val="3847902198"/>
                    </a:ext>
                  </a:extLst>
                </a:gridCol>
                <a:gridCol w="888920">
                  <a:extLst>
                    <a:ext uri="{9D8B030D-6E8A-4147-A177-3AD203B41FA5}">
                      <a16:colId xmlns:a16="http://schemas.microsoft.com/office/drawing/2014/main" val="671913200"/>
                    </a:ext>
                  </a:extLst>
                </a:gridCol>
                <a:gridCol w="888920">
                  <a:extLst>
                    <a:ext uri="{9D8B030D-6E8A-4147-A177-3AD203B41FA5}">
                      <a16:colId xmlns:a16="http://schemas.microsoft.com/office/drawing/2014/main" val="4128525362"/>
                    </a:ext>
                  </a:extLst>
                </a:gridCol>
              </a:tblGrid>
              <a:tr h="283338">
                <a:tc>
                  <a:txBody>
                    <a:bodyPr/>
                    <a:lstStyle/>
                    <a:p>
                      <a:r>
                        <a:rPr lang="en-US" dirty="0"/>
                        <a:t>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Phn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457017"/>
                  </a:ext>
                </a:extLst>
              </a:tr>
              <a:tr h="283338"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63923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579078"/>
              </p:ext>
            </p:extLst>
          </p:nvPr>
        </p:nvGraphicFramePr>
        <p:xfrm>
          <a:off x="7008812" y="4724399"/>
          <a:ext cx="3072342" cy="73126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024114">
                  <a:extLst>
                    <a:ext uri="{9D8B030D-6E8A-4147-A177-3AD203B41FA5}">
                      <a16:colId xmlns:a16="http://schemas.microsoft.com/office/drawing/2014/main" val="3847902198"/>
                    </a:ext>
                  </a:extLst>
                </a:gridCol>
                <a:gridCol w="1024114">
                  <a:extLst>
                    <a:ext uri="{9D8B030D-6E8A-4147-A177-3AD203B41FA5}">
                      <a16:colId xmlns:a16="http://schemas.microsoft.com/office/drawing/2014/main" val="671913200"/>
                    </a:ext>
                  </a:extLst>
                </a:gridCol>
                <a:gridCol w="1024114">
                  <a:extLst>
                    <a:ext uri="{9D8B030D-6E8A-4147-A177-3AD203B41FA5}">
                      <a16:colId xmlns:a16="http://schemas.microsoft.com/office/drawing/2014/main" val="4128525362"/>
                    </a:ext>
                  </a:extLst>
                </a:gridCol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/>
                        <a:t>street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457017"/>
                  </a:ext>
                </a:extLst>
              </a:tr>
              <a:tr h="287514"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639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51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Functional Dependencies (CFDs)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Recall FDs and CFDs from previous example</a:t>
            </a:r>
          </a:p>
          <a:p>
            <a:r>
              <a:rPr lang="en-US" dirty="0"/>
              <a:t>A single CFD representing cfd2, cfd3 and FD f1: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solidFill>
                  <a:srgbClr val="00B0F0"/>
                </a:solidFill>
              </a:rPr>
              <a:t>Cust</a:t>
            </a:r>
            <a:r>
              <a:rPr lang="en-US" dirty="0"/>
              <a:t>([</a:t>
            </a:r>
            <a:r>
              <a:rPr lang="en-US" dirty="0" err="1">
                <a:solidFill>
                  <a:srgbClr val="00B0F0"/>
                </a:solidFill>
              </a:rPr>
              <a:t>CC</a:t>
            </a:r>
            <a:r>
              <a:rPr lang="en-US" dirty="0" err="1"/>
              <a:t>,</a:t>
            </a:r>
            <a:r>
              <a:rPr lang="en-US" dirty="0" err="1">
                <a:solidFill>
                  <a:srgbClr val="00B0F0"/>
                </a:solidFill>
              </a:rPr>
              <a:t>AC</a:t>
            </a:r>
            <a:r>
              <a:rPr lang="en-US" dirty="0" err="1"/>
              <a:t>,</a:t>
            </a:r>
            <a:r>
              <a:rPr lang="en-US" dirty="0" err="1">
                <a:solidFill>
                  <a:srgbClr val="00B0F0"/>
                </a:solidFill>
              </a:rPr>
              <a:t>phn</a:t>
            </a:r>
            <a:r>
              <a:rPr lang="en-US" dirty="0"/>
              <a:t>] -&gt; [</a:t>
            </a:r>
            <a:r>
              <a:rPr lang="en-US" dirty="0" err="1">
                <a:solidFill>
                  <a:srgbClr val="00B0F0"/>
                </a:solidFill>
              </a:rPr>
              <a:t>street</a:t>
            </a:r>
            <a:r>
              <a:rPr lang="en-US" dirty="0" err="1"/>
              <a:t>,</a:t>
            </a:r>
            <a:r>
              <a:rPr lang="en-US" dirty="0" err="1">
                <a:solidFill>
                  <a:srgbClr val="00B0F0"/>
                </a:solidFill>
              </a:rPr>
              <a:t>city</a:t>
            </a:r>
            <a:r>
              <a:rPr lang="en-US" dirty="0" err="1"/>
              <a:t>,</a:t>
            </a:r>
            <a:r>
              <a:rPr lang="en-US" dirty="0" err="1">
                <a:solidFill>
                  <a:srgbClr val="00B0F0"/>
                </a:solidFill>
              </a:rPr>
              <a:t>zip</a:t>
            </a:r>
            <a:r>
              <a:rPr lang="en-US" dirty="0"/>
              <a:t>],</a:t>
            </a:r>
            <a:r>
              <a:rPr lang="en-US" dirty="0" err="1">
                <a:solidFill>
                  <a:srgbClr val="FF0000"/>
                </a:solidFill>
              </a:rPr>
              <a:t>Tp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Pattern tableau </a:t>
            </a:r>
            <a:r>
              <a:rPr lang="en-US" dirty="0" err="1">
                <a:solidFill>
                  <a:srgbClr val="FF0000"/>
                </a:solidFill>
              </a:rPr>
              <a:t>Tp</a:t>
            </a:r>
            <a:r>
              <a:rPr lang="en-US" dirty="0">
                <a:solidFill>
                  <a:srgbClr val="FF0000"/>
                </a:solidFill>
              </a:rPr>
              <a:t>: </a:t>
            </a:r>
          </a:p>
          <a:p>
            <a:pPr marL="27432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Each pattern tuple </a:t>
            </a:r>
            <a:r>
              <a:rPr lang="en-US" dirty="0" err="1">
                <a:solidFill>
                  <a:srgbClr val="FF0000"/>
                </a:solidFill>
              </a:rPr>
              <a:t>tp</a:t>
            </a:r>
            <a:r>
              <a:rPr lang="en-US" dirty="0">
                <a:solidFill>
                  <a:srgbClr val="FF0000"/>
                </a:solidFill>
              </a:rPr>
              <a:t> is a constraint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986748"/>
              </p:ext>
            </p:extLst>
          </p:nvPr>
        </p:nvGraphicFramePr>
        <p:xfrm>
          <a:off x="2132012" y="3581400"/>
          <a:ext cx="8125884" cy="148336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354314">
                  <a:extLst>
                    <a:ext uri="{9D8B030D-6E8A-4147-A177-3AD203B41FA5}">
                      <a16:colId xmlns:a16="http://schemas.microsoft.com/office/drawing/2014/main" val="4092668772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1187984316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3887051687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2279774263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3350218515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16355642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513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119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785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51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18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Semantics of CFDs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Operator ≍: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00B0F0"/>
                </a:solidFill>
              </a:rPr>
              <a:t>matches</a:t>
            </a:r>
            <a:r>
              <a:rPr lang="en-US" dirty="0"/>
              <a:t> b (a ≍ b)</a:t>
            </a:r>
          </a:p>
          <a:p>
            <a:pPr lvl="2"/>
            <a:r>
              <a:rPr lang="en-US" dirty="0"/>
              <a:t>Either a or b is _</a:t>
            </a:r>
          </a:p>
          <a:p>
            <a:pPr lvl="2"/>
            <a:r>
              <a:rPr lang="en-US" dirty="0"/>
              <a:t>both a and b are constants and a = b. </a:t>
            </a:r>
          </a:p>
          <a:p>
            <a:pPr lvl="1"/>
            <a:r>
              <a:rPr lang="en-US" dirty="0"/>
              <a:t>tuple t1 </a:t>
            </a:r>
            <a:r>
              <a:rPr lang="en-US" dirty="0">
                <a:solidFill>
                  <a:srgbClr val="00B0F0"/>
                </a:solidFill>
              </a:rPr>
              <a:t>matches</a:t>
            </a:r>
            <a:r>
              <a:rPr lang="en-US" dirty="0"/>
              <a:t> tuple t2 (t1 ≍ t2): defined component-wise</a:t>
            </a:r>
          </a:p>
          <a:p>
            <a:pPr lvl="2"/>
            <a:r>
              <a:rPr lang="en-US" dirty="0"/>
              <a:t>(a, b) ≍ (a, _) but (a, b) ≍ (a, c). </a:t>
            </a:r>
          </a:p>
          <a:p>
            <a:pPr marL="914126" lvl="2" indent="0">
              <a:buNone/>
            </a:pPr>
            <a:endParaRPr lang="en-US" dirty="0"/>
          </a:p>
          <a:p>
            <a:r>
              <a:rPr lang="en-US" dirty="0"/>
              <a:t>A database D </a:t>
            </a:r>
            <a:r>
              <a:rPr lang="en-US" dirty="0">
                <a:solidFill>
                  <a:srgbClr val="FF0000"/>
                </a:solidFill>
              </a:rPr>
              <a:t>satisfies</a:t>
            </a:r>
            <a:r>
              <a:rPr lang="en-US" dirty="0"/>
              <a:t> a CFD </a:t>
            </a:r>
            <a:r>
              <a:rPr lang="el-GR" dirty="0"/>
              <a:t>ϕ = </a:t>
            </a:r>
            <a:r>
              <a:rPr lang="en-US" dirty="0"/>
              <a:t>R(X → Y ,</a:t>
            </a:r>
            <a:r>
              <a:rPr lang="en-US" dirty="0" err="1"/>
              <a:t>Tp</a:t>
            </a:r>
            <a:r>
              <a:rPr lang="en-US" dirty="0"/>
              <a:t>) </a:t>
            </a:r>
            <a:r>
              <a:rPr lang="en-US" dirty="0" err="1"/>
              <a:t>iff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for </a:t>
            </a:r>
            <a:r>
              <a:rPr lang="en-US" dirty="0">
                <a:solidFill>
                  <a:srgbClr val="FF0000"/>
                </a:solidFill>
              </a:rPr>
              <a:t>each pair</a:t>
            </a:r>
            <a:r>
              <a:rPr lang="en-US" dirty="0"/>
              <a:t> of tuples u, v ∈ D and for </a:t>
            </a:r>
            <a:r>
              <a:rPr lang="en-US" dirty="0">
                <a:solidFill>
                  <a:srgbClr val="FF0000"/>
                </a:solidFill>
              </a:rPr>
              <a:t>each pattern tuple </a:t>
            </a:r>
            <a:r>
              <a:rPr lang="en-US" dirty="0" err="1"/>
              <a:t>tp</a:t>
            </a:r>
            <a:r>
              <a:rPr lang="en-US" dirty="0"/>
              <a:t> ∈ </a:t>
            </a:r>
            <a:r>
              <a:rPr lang="en-US" dirty="0" err="1"/>
              <a:t>Tp</a:t>
            </a:r>
            <a:r>
              <a:rPr lang="en-US" dirty="0"/>
              <a:t>, if u[X] = v[X] </a:t>
            </a:r>
            <a:r>
              <a:rPr lang="en-US" dirty="0">
                <a:solidFill>
                  <a:srgbClr val="FF0000"/>
                </a:solidFill>
              </a:rPr>
              <a:t>≍ </a:t>
            </a:r>
            <a:r>
              <a:rPr lang="en-US" dirty="0" err="1">
                <a:solidFill>
                  <a:srgbClr val="FF0000"/>
                </a:solidFill>
              </a:rPr>
              <a:t>tp</a:t>
            </a:r>
            <a:r>
              <a:rPr lang="en-US" dirty="0">
                <a:solidFill>
                  <a:srgbClr val="FF0000"/>
                </a:solidFill>
              </a:rPr>
              <a:t>[X], </a:t>
            </a:r>
            <a:r>
              <a:rPr lang="en-US" dirty="0"/>
              <a:t>then u[Y ] = v[Y ] </a:t>
            </a:r>
            <a:r>
              <a:rPr lang="en-US" dirty="0">
                <a:solidFill>
                  <a:srgbClr val="FF0000"/>
                </a:solidFill>
              </a:rPr>
              <a:t>≍ </a:t>
            </a:r>
            <a:r>
              <a:rPr lang="en-US" dirty="0" err="1">
                <a:solidFill>
                  <a:srgbClr val="FF0000"/>
                </a:solidFill>
              </a:rPr>
              <a:t>tp</a:t>
            </a:r>
            <a:r>
              <a:rPr lang="en-US" dirty="0">
                <a:solidFill>
                  <a:srgbClr val="FF0000"/>
                </a:solidFill>
              </a:rPr>
              <a:t>[Y ] </a:t>
            </a:r>
          </a:p>
          <a:p>
            <a:pPr marL="457063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Pattern tuples:</a:t>
            </a:r>
          </a:p>
          <a:p>
            <a:pPr lvl="1"/>
            <a:r>
              <a:rPr lang="en-US" dirty="0" err="1"/>
              <a:t>tp</a:t>
            </a:r>
            <a:r>
              <a:rPr lang="en-US" dirty="0"/>
              <a:t>[X]: identifying a </a:t>
            </a:r>
            <a:r>
              <a:rPr lang="en-US" dirty="0">
                <a:solidFill>
                  <a:srgbClr val="FF0000"/>
                </a:solidFill>
              </a:rPr>
              <a:t>subset</a:t>
            </a:r>
            <a:r>
              <a:rPr lang="en-US" dirty="0"/>
              <a:t> {u | u ∈ D, u[X] ≍ </a:t>
            </a:r>
            <a:r>
              <a:rPr lang="en-US" dirty="0" err="1"/>
              <a:t>tp</a:t>
            </a:r>
            <a:r>
              <a:rPr lang="en-US" dirty="0"/>
              <a:t>[X]};</a:t>
            </a:r>
          </a:p>
          <a:p>
            <a:pPr lvl="1"/>
            <a:r>
              <a:rPr lang="en-US" dirty="0"/>
              <a:t>u[Y ] = v[Y] ≍ </a:t>
            </a:r>
            <a:r>
              <a:rPr lang="en-US" dirty="0" err="1"/>
              <a:t>tp</a:t>
            </a:r>
            <a:r>
              <a:rPr lang="en-US" dirty="0"/>
              <a:t>[Y]: </a:t>
            </a:r>
            <a:r>
              <a:rPr lang="en-US" dirty="0">
                <a:solidFill>
                  <a:srgbClr val="FF0000"/>
                </a:solidFill>
              </a:rPr>
              <a:t>enforcing</a:t>
            </a:r>
            <a:r>
              <a:rPr lang="en-US" dirty="0"/>
              <a:t> the FD X → Y and the pattern </a:t>
            </a:r>
            <a:r>
              <a:rPr lang="en-US" dirty="0" err="1"/>
              <a:t>tp</a:t>
            </a:r>
            <a:r>
              <a:rPr lang="en-US" dirty="0"/>
              <a:t>[Y] to the </a:t>
            </a:r>
            <a:r>
              <a:rPr lang="en-US" dirty="0">
                <a:solidFill>
                  <a:srgbClr val="FF0000"/>
                </a:solidFill>
              </a:rPr>
              <a:t>subset</a:t>
            </a:r>
            <a:r>
              <a:rPr lang="en-US" dirty="0"/>
              <a:t>. </a:t>
            </a:r>
          </a:p>
          <a:p>
            <a:pPr marL="457063" lvl="1"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Conditional</a:t>
            </a:r>
            <a:r>
              <a:rPr lang="en-US" dirty="0"/>
              <a:t>: </a:t>
            </a:r>
            <a:r>
              <a:rPr lang="en-US" dirty="0" err="1"/>
              <a:t>tp</a:t>
            </a:r>
            <a:r>
              <a:rPr lang="en-US" dirty="0"/>
              <a:t> applies to the subset rather than to the entire D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808412" y="30480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93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Violation of CFDs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>
                <a:solidFill>
                  <a:srgbClr val="00B0F0"/>
                </a:solidFill>
              </a:rPr>
              <a:t>Cust</a:t>
            </a:r>
            <a:r>
              <a:rPr lang="en-US" dirty="0"/>
              <a:t>([</a:t>
            </a:r>
            <a:r>
              <a:rPr lang="en-US" dirty="0">
                <a:solidFill>
                  <a:srgbClr val="00B0F0"/>
                </a:solidFill>
              </a:rPr>
              <a:t>CC</a:t>
            </a:r>
            <a:r>
              <a:rPr lang="en-US" dirty="0"/>
              <a:t>,</a:t>
            </a:r>
            <a:r>
              <a:rPr lang="en-US" dirty="0">
                <a:solidFill>
                  <a:srgbClr val="00B0F0"/>
                </a:solidFill>
              </a:rPr>
              <a:t>AC</a:t>
            </a:r>
            <a:r>
              <a:rPr lang="en-US" dirty="0"/>
              <a:t>, </a:t>
            </a:r>
            <a:r>
              <a:rPr lang="en-US" dirty="0" err="1">
                <a:solidFill>
                  <a:srgbClr val="00B0F0"/>
                </a:solidFill>
              </a:rPr>
              <a:t>phn</a:t>
            </a:r>
            <a:r>
              <a:rPr lang="en-US" dirty="0"/>
              <a:t>] → [</a:t>
            </a:r>
            <a:r>
              <a:rPr lang="en-US" dirty="0">
                <a:solidFill>
                  <a:srgbClr val="00B0F0"/>
                </a:solidFill>
              </a:rPr>
              <a:t>street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city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zip</a:t>
            </a:r>
            <a:r>
              <a:rPr lang="en-US" dirty="0"/>
              <a:t>], </a:t>
            </a:r>
            <a:r>
              <a:rPr lang="en-US" dirty="0" err="1">
                <a:solidFill>
                  <a:srgbClr val="FF0000"/>
                </a:solidFill>
              </a:rPr>
              <a:t>Tp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     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TP: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	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Tuple t3 violates the CFD:</a:t>
            </a:r>
          </a:p>
          <a:p>
            <a:pPr lvl="1"/>
            <a:r>
              <a:rPr lang="fr-FR" dirty="0"/>
              <a:t>t3[</a:t>
            </a:r>
            <a:r>
              <a:rPr lang="fr-FR" dirty="0">
                <a:solidFill>
                  <a:srgbClr val="00B0F0"/>
                </a:solidFill>
              </a:rPr>
              <a:t>CC</a:t>
            </a:r>
            <a:r>
              <a:rPr lang="fr-FR" dirty="0"/>
              <a:t>, </a:t>
            </a:r>
            <a:r>
              <a:rPr lang="fr-FR" dirty="0">
                <a:solidFill>
                  <a:srgbClr val="00B0F0"/>
                </a:solidFill>
              </a:rPr>
              <a:t>AC</a:t>
            </a:r>
            <a:r>
              <a:rPr lang="fr-FR" dirty="0"/>
              <a:t>, </a:t>
            </a:r>
            <a:r>
              <a:rPr lang="fr-FR" dirty="0" err="1">
                <a:solidFill>
                  <a:srgbClr val="00B0F0"/>
                </a:solidFill>
              </a:rPr>
              <a:t>phn</a:t>
            </a:r>
            <a:r>
              <a:rPr lang="fr-FR" dirty="0"/>
              <a:t>] = t3[</a:t>
            </a:r>
            <a:r>
              <a:rPr lang="fr-FR" dirty="0">
                <a:solidFill>
                  <a:srgbClr val="00B0F0"/>
                </a:solidFill>
              </a:rPr>
              <a:t>CC</a:t>
            </a:r>
            <a:r>
              <a:rPr lang="fr-FR" dirty="0"/>
              <a:t>, </a:t>
            </a:r>
            <a:r>
              <a:rPr lang="fr-FR" dirty="0">
                <a:solidFill>
                  <a:srgbClr val="00B0F0"/>
                </a:solidFill>
              </a:rPr>
              <a:t>AC</a:t>
            </a:r>
            <a:r>
              <a:rPr lang="fr-FR" dirty="0"/>
              <a:t>, </a:t>
            </a:r>
            <a:r>
              <a:rPr lang="fr-FR" dirty="0" err="1">
                <a:solidFill>
                  <a:srgbClr val="00B0F0"/>
                </a:solidFill>
              </a:rPr>
              <a:t>phn</a:t>
            </a:r>
            <a:r>
              <a:rPr lang="fr-FR" dirty="0"/>
              <a:t>] ≍ </a:t>
            </a:r>
            <a:r>
              <a:rPr lang="fr-FR" dirty="0" err="1"/>
              <a:t>tp</a:t>
            </a:r>
            <a:r>
              <a:rPr lang="fr-FR" dirty="0"/>
              <a:t>[</a:t>
            </a:r>
            <a:r>
              <a:rPr lang="fr-FR" dirty="0">
                <a:solidFill>
                  <a:srgbClr val="00B0F0"/>
                </a:solidFill>
              </a:rPr>
              <a:t>CC</a:t>
            </a:r>
            <a:r>
              <a:rPr lang="fr-FR" dirty="0"/>
              <a:t>, </a:t>
            </a:r>
            <a:r>
              <a:rPr lang="fr-FR" dirty="0">
                <a:solidFill>
                  <a:srgbClr val="00B0F0"/>
                </a:solidFill>
              </a:rPr>
              <a:t>AC</a:t>
            </a:r>
            <a:r>
              <a:rPr lang="fr-FR" dirty="0"/>
              <a:t>, </a:t>
            </a:r>
            <a:r>
              <a:rPr lang="fr-FR" dirty="0" err="1">
                <a:solidFill>
                  <a:srgbClr val="00B0F0"/>
                </a:solidFill>
              </a:rPr>
              <a:t>phn</a:t>
            </a:r>
            <a:r>
              <a:rPr lang="fr-FR" dirty="0"/>
              <a:t>]</a:t>
            </a:r>
          </a:p>
          <a:p>
            <a:pPr lvl="1"/>
            <a:r>
              <a:rPr lang="fr-FR" dirty="0"/>
              <a:t>T3[city] </a:t>
            </a:r>
            <a:r>
              <a:rPr lang="en-US" dirty="0"/>
              <a:t>≍ </a:t>
            </a:r>
            <a:r>
              <a:rPr lang="en-US" dirty="0" err="1"/>
              <a:t>tp</a:t>
            </a:r>
            <a:r>
              <a:rPr lang="en-US" dirty="0"/>
              <a:t>[city]</a:t>
            </a:r>
            <a:r>
              <a:rPr lang="fr-FR" dirty="0"/>
              <a:t> 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single</a:t>
            </a:r>
            <a:r>
              <a:rPr lang="en-US" dirty="0"/>
              <a:t> tuple may violate a CFD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564" y="2301879"/>
            <a:ext cx="4800600" cy="889781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029011"/>
              </p:ext>
            </p:extLst>
          </p:nvPr>
        </p:nvGraphicFramePr>
        <p:xfrm>
          <a:off x="3808412" y="4015308"/>
          <a:ext cx="6705599" cy="1251803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596053">
                  <a:extLst>
                    <a:ext uri="{9D8B030D-6E8A-4147-A177-3AD203B41FA5}">
                      <a16:colId xmlns:a16="http://schemas.microsoft.com/office/drawing/2014/main" val="3732414114"/>
                    </a:ext>
                  </a:extLst>
                </a:gridCol>
                <a:gridCol w="745067">
                  <a:extLst>
                    <a:ext uri="{9D8B030D-6E8A-4147-A177-3AD203B41FA5}">
                      <a16:colId xmlns:a16="http://schemas.microsoft.com/office/drawing/2014/main" val="3434115620"/>
                    </a:ext>
                  </a:extLst>
                </a:gridCol>
                <a:gridCol w="1043093">
                  <a:extLst>
                    <a:ext uri="{9D8B030D-6E8A-4147-A177-3AD203B41FA5}">
                      <a16:colId xmlns:a16="http://schemas.microsoft.com/office/drawing/2014/main" val="1137410137"/>
                    </a:ext>
                  </a:extLst>
                </a:gridCol>
                <a:gridCol w="1043093">
                  <a:extLst>
                    <a:ext uri="{9D8B030D-6E8A-4147-A177-3AD203B41FA5}">
                      <a16:colId xmlns:a16="http://schemas.microsoft.com/office/drawing/2014/main" val="3652414359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648491504"/>
                    </a:ext>
                  </a:extLst>
                </a:gridCol>
                <a:gridCol w="819573">
                  <a:extLst>
                    <a:ext uri="{9D8B030D-6E8A-4147-A177-3AD203B41FA5}">
                      <a16:colId xmlns:a16="http://schemas.microsoft.com/office/drawing/2014/main" val="180475724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3559567608"/>
                    </a:ext>
                  </a:extLst>
                </a:gridCol>
              </a:tblGrid>
              <a:tr h="337403">
                <a:tc>
                  <a:txBody>
                    <a:bodyPr/>
                    <a:lstStyle/>
                    <a:p>
                      <a:r>
                        <a:rPr lang="en-US" sz="1400" dirty="0"/>
                        <a:t>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Phn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street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856440"/>
                  </a:ext>
                </a:extLst>
              </a:tr>
              <a:tr h="269001">
                <a:tc>
                  <a:txBody>
                    <a:bodyPr/>
                    <a:lstStyle/>
                    <a:p>
                      <a:r>
                        <a:rPr lang="en-US" sz="1400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1234567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Mayfield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NYC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EH48LE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356498"/>
                  </a:ext>
                </a:extLst>
              </a:tr>
              <a:tr h="269001">
                <a:tc>
                  <a:txBody>
                    <a:bodyPr/>
                    <a:lstStyle/>
                    <a:p>
                      <a:r>
                        <a:rPr lang="en-US" sz="1400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3456789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Crichton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NYC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EH48LE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340017"/>
                  </a:ext>
                </a:extLst>
              </a:tr>
              <a:tr h="26900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F0"/>
                          </a:solidFill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908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3456789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Mtn</a:t>
                      </a:r>
                      <a:r>
                        <a:rPr lang="en-US" sz="1400" dirty="0"/>
                        <a:t> 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NYC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07974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593098"/>
                  </a:ext>
                </a:extLst>
              </a:tr>
            </a:tbl>
          </a:graphicData>
        </a:graphic>
      </p:graphicFrame>
      <p:cxnSp>
        <p:nvCxnSpPr>
          <p:cNvPr id="16" name="Elbow Connector 15"/>
          <p:cNvCxnSpPr/>
          <p:nvPr/>
        </p:nvCxnSpPr>
        <p:spPr>
          <a:xfrm>
            <a:off x="6551612" y="2836654"/>
            <a:ext cx="3733800" cy="2344946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34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6323012" y="4191000"/>
            <a:ext cx="1066800" cy="304800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need of extending inclusion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Example schema:</a:t>
            </a:r>
          </a:p>
          <a:p>
            <a:pPr lvl="1"/>
            <a:r>
              <a:rPr lang="en-US" sz="1800" dirty="0"/>
              <a:t> </a:t>
            </a:r>
            <a:r>
              <a:rPr lang="en-US" sz="1800" dirty="0">
                <a:solidFill>
                  <a:srgbClr val="FF0000"/>
                </a:solidFill>
              </a:rPr>
              <a:t>Source</a:t>
            </a:r>
            <a:r>
              <a:rPr lang="en-US" sz="1800" dirty="0"/>
              <a:t>: </a:t>
            </a:r>
            <a:r>
              <a:rPr lang="en-US" sz="1800" dirty="0">
                <a:solidFill>
                  <a:srgbClr val="FF0000"/>
                </a:solidFill>
              </a:rPr>
              <a:t>order</a:t>
            </a:r>
            <a:r>
              <a:rPr lang="en-US" sz="1800" dirty="0"/>
              <a:t>(</a:t>
            </a:r>
            <a:r>
              <a:rPr lang="en-US" sz="1800" dirty="0">
                <a:solidFill>
                  <a:srgbClr val="00B0F0"/>
                </a:solidFill>
              </a:rPr>
              <a:t>title</a:t>
            </a:r>
            <a:r>
              <a:rPr lang="en-US" sz="1800" dirty="0"/>
              <a:t>: string, </a:t>
            </a:r>
            <a:r>
              <a:rPr lang="en-US" sz="1800" dirty="0">
                <a:solidFill>
                  <a:srgbClr val="00B0F0"/>
                </a:solidFill>
              </a:rPr>
              <a:t>type</a:t>
            </a:r>
            <a:r>
              <a:rPr lang="en-US" sz="1800" dirty="0"/>
              <a:t>: string, </a:t>
            </a:r>
            <a:r>
              <a:rPr lang="en-US" sz="1800" dirty="0">
                <a:solidFill>
                  <a:srgbClr val="00B0F0"/>
                </a:solidFill>
              </a:rPr>
              <a:t>price</a:t>
            </a:r>
            <a:r>
              <a:rPr lang="en-US" sz="1800" dirty="0"/>
              <a:t>: real)</a:t>
            </a:r>
          </a:p>
          <a:p>
            <a:pPr lvl="1"/>
            <a:r>
              <a:rPr lang="en-US" sz="1800" dirty="0"/>
              <a:t> </a:t>
            </a:r>
            <a:r>
              <a:rPr lang="en-US" sz="1800" dirty="0">
                <a:solidFill>
                  <a:srgbClr val="00B0F0"/>
                </a:solidFill>
              </a:rPr>
              <a:t>Target</a:t>
            </a:r>
            <a:r>
              <a:rPr lang="en-US" sz="1800" dirty="0"/>
              <a:t>: </a:t>
            </a:r>
            <a:r>
              <a:rPr lang="en-US" sz="1800" dirty="0">
                <a:solidFill>
                  <a:srgbClr val="00B0F0"/>
                </a:solidFill>
              </a:rPr>
              <a:t>book</a:t>
            </a:r>
            <a:r>
              <a:rPr lang="en-US" sz="1800" dirty="0"/>
              <a:t>(</a:t>
            </a:r>
            <a:r>
              <a:rPr lang="en-US" sz="1800" dirty="0">
                <a:solidFill>
                  <a:srgbClr val="00B0F0"/>
                </a:solidFill>
              </a:rPr>
              <a:t>title</a:t>
            </a:r>
            <a:r>
              <a:rPr lang="en-US" sz="1800" dirty="0"/>
              <a:t>: string, </a:t>
            </a:r>
            <a:r>
              <a:rPr lang="en-US" sz="1800" dirty="0">
                <a:solidFill>
                  <a:srgbClr val="00B0F0"/>
                </a:solidFill>
              </a:rPr>
              <a:t>price</a:t>
            </a:r>
            <a:r>
              <a:rPr lang="en-US" sz="1800" dirty="0"/>
              <a:t>: real, </a:t>
            </a:r>
            <a:r>
              <a:rPr lang="en-US" sz="1800" dirty="0">
                <a:solidFill>
                  <a:srgbClr val="00B0F0"/>
                </a:solidFill>
              </a:rPr>
              <a:t>format</a:t>
            </a:r>
            <a:r>
              <a:rPr lang="en-US" sz="1800" dirty="0"/>
              <a:t>: string)</a:t>
            </a:r>
          </a:p>
          <a:p>
            <a:pPr marL="1234440" lvl="5" indent="0">
              <a:buNone/>
            </a:pPr>
            <a:r>
              <a:rPr lang="en-US" sz="1800" dirty="0"/>
              <a:t>   </a:t>
            </a:r>
            <a:r>
              <a:rPr lang="en-US" sz="1800" dirty="0">
                <a:solidFill>
                  <a:srgbClr val="00B0F0"/>
                </a:solidFill>
              </a:rPr>
              <a:t>CD</a:t>
            </a:r>
            <a:r>
              <a:rPr lang="en-US" sz="1800" dirty="0"/>
              <a:t>(</a:t>
            </a:r>
            <a:r>
              <a:rPr lang="en-US" sz="1800" dirty="0">
                <a:solidFill>
                  <a:srgbClr val="00B0F0"/>
                </a:solidFill>
              </a:rPr>
              <a:t>album</a:t>
            </a:r>
            <a:r>
              <a:rPr lang="en-US" sz="1800" dirty="0"/>
              <a:t>: string, </a:t>
            </a:r>
            <a:r>
              <a:rPr lang="en-US" sz="1800" dirty="0">
                <a:solidFill>
                  <a:srgbClr val="00B0F0"/>
                </a:solidFill>
              </a:rPr>
              <a:t>price</a:t>
            </a:r>
            <a:r>
              <a:rPr lang="en-US" sz="1800" dirty="0"/>
              <a:t>: real, </a:t>
            </a:r>
            <a:r>
              <a:rPr lang="en-US" sz="1800" dirty="0">
                <a:solidFill>
                  <a:srgbClr val="00B0F0"/>
                </a:solidFill>
              </a:rPr>
              <a:t>genre</a:t>
            </a:r>
            <a:r>
              <a:rPr lang="en-US" sz="1800" dirty="0"/>
              <a:t>: string)</a:t>
            </a:r>
          </a:p>
          <a:p>
            <a:r>
              <a:rPr lang="en-US" sz="1800" dirty="0"/>
              <a:t>Inclusion dependencies (INDs) from the </a:t>
            </a:r>
            <a:r>
              <a:rPr lang="en-US" sz="1800" dirty="0">
                <a:solidFill>
                  <a:srgbClr val="FF0000"/>
                </a:solidFill>
              </a:rPr>
              <a:t>source</a:t>
            </a:r>
            <a:r>
              <a:rPr lang="en-US" sz="1800" dirty="0"/>
              <a:t> to the </a:t>
            </a:r>
            <a:r>
              <a:rPr lang="en-US" sz="1800" dirty="0">
                <a:solidFill>
                  <a:srgbClr val="FF0000"/>
                </a:solidFill>
              </a:rPr>
              <a:t>target</a:t>
            </a:r>
            <a:r>
              <a:rPr lang="en-US" sz="1800" dirty="0"/>
              <a:t>?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order</a:t>
            </a:r>
            <a:r>
              <a:rPr lang="en-US" sz="1800" dirty="0"/>
              <a:t>(</a:t>
            </a:r>
            <a:r>
              <a:rPr lang="en-US" sz="1800" dirty="0">
                <a:solidFill>
                  <a:srgbClr val="00B0F0"/>
                </a:solidFill>
              </a:rPr>
              <a:t>title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B0F0"/>
                </a:solidFill>
              </a:rPr>
              <a:t>price</a:t>
            </a:r>
            <a:r>
              <a:rPr lang="en-US" sz="1800" dirty="0"/>
              <a:t>) ⊆ </a:t>
            </a:r>
            <a:r>
              <a:rPr lang="en-US" sz="1800" dirty="0">
                <a:solidFill>
                  <a:srgbClr val="00B0F0"/>
                </a:solidFill>
              </a:rPr>
              <a:t>book(title, price)</a:t>
            </a:r>
            <a:r>
              <a:rPr lang="en-US" sz="1800" dirty="0"/>
              <a:t>,                             </a:t>
            </a:r>
            <a:r>
              <a:rPr lang="en-US" sz="1800" dirty="0">
                <a:solidFill>
                  <a:srgbClr val="FF0000"/>
                </a:solidFill>
              </a:rPr>
              <a:t>Order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order</a:t>
            </a:r>
            <a:r>
              <a:rPr lang="en-US" sz="1800" dirty="0"/>
              <a:t>(</a:t>
            </a:r>
            <a:r>
              <a:rPr lang="en-US" sz="1800" dirty="0">
                <a:solidFill>
                  <a:srgbClr val="00B0F0"/>
                </a:solidFill>
              </a:rPr>
              <a:t>title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B0F0"/>
                </a:solidFill>
              </a:rPr>
              <a:t>price</a:t>
            </a:r>
            <a:r>
              <a:rPr lang="en-US" sz="1800" dirty="0"/>
              <a:t>) ⊆ </a:t>
            </a:r>
            <a:r>
              <a:rPr lang="en-US" sz="1800" dirty="0">
                <a:solidFill>
                  <a:srgbClr val="00B0F0"/>
                </a:solidFill>
              </a:rPr>
              <a:t>CD(album, price).   </a:t>
            </a:r>
            <a:endParaRPr lang="en-US" sz="1800" dirty="0"/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>
                <a:solidFill>
                  <a:srgbClr val="00B0F0"/>
                </a:solidFill>
              </a:rPr>
              <a:t>Book</a:t>
            </a:r>
            <a:r>
              <a:rPr lang="en-US" sz="2000" dirty="0"/>
              <a:t>                                                                   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dirty="0"/>
              <a:t>                                                      </a:t>
            </a:r>
            <a:r>
              <a:rPr lang="en-US" dirty="0">
                <a:solidFill>
                  <a:srgbClr val="00B0F0"/>
                </a:solidFill>
              </a:rPr>
              <a:t>CD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590672"/>
              </p:ext>
            </p:extLst>
          </p:nvPr>
        </p:nvGraphicFramePr>
        <p:xfrm>
          <a:off x="6259999" y="3734025"/>
          <a:ext cx="3352800" cy="9139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274064">
                  <a:extLst>
                    <a:ext uri="{9D8B030D-6E8A-4147-A177-3AD203B41FA5}">
                      <a16:colId xmlns:a16="http://schemas.microsoft.com/office/drawing/2014/main" val="1501891015"/>
                    </a:ext>
                  </a:extLst>
                </a:gridCol>
                <a:gridCol w="961136">
                  <a:extLst>
                    <a:ext uri="{9D8B030D-6E8A-4147-A177-3AD203B41FA5}">
                      <a16:colId xmlns:a16="http://schemas.microsoft.com/office/drawing/2014/main" val="904109177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1210706814"/>
                    </a:ext>
                  </a:extLst>
                </a:gridCol>
              </a:tblGrid>
              <a:tr h="122370">
                <a:tc>
                  <a:txBody>
                    <a:bodyPr/>
                    <a:lstStyle/>
                    <a:p>
                      <a:r>
                        <a:rPr lang="en-US" sz="12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593816"/>
                  </a:ext>
                </a:extLst>
              </a:tr>
              <a:tr h="274770">
                <a:tc>
                  <a:txBody>
                    <a:bodyPr/>
                    <a:lstStyle/>
                    <a:p>
                      <a:r>
                        <a:rPr lang="en-US" sz="1200" dirty="0"/>
                        <a:t>Snow 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75792"/>
                  </a:ext>
                </a:extLst>
              </a:tr>
              <a:tr h="364860">
                <a:tc>
                  <a:txBody>
                    <a:bodyPr/>
                    <a:lstStyle/>
                    <a:p>
                      <a:r>
                        <a:rPr lang="en-US" sz="1200" dirty="0"/>
                        <a:t>Harry Potter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17.99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36504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913493"/>
              </p:ext>
            </p:extLst>
          </p:nvPr>
        </p:nvGraphicFramePr>
        <p:xfrm>
          <a:off x="1293812" y="4463716"/>
          <a:ext cx="2996142" cy="82296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998714">
                  <a:extLst>
                    <a:ext uri="{9D8B030D-6E8A-4147-A177-3AD203B41FA5}">
                      <a16:colId xmlns:a16="http://schemas.microsoft.com/office/drawing/2014/main" val="2134909565"/>
                    </a:ext>
                  </a:extLst>
                </a:gridCol>
                <a:gridCol w="998714">
                  <a:extLst>
                    <a:ext uri="{9D8B030D-6E8A-4147-A177-3AD203B41FA5}">
                      <a16:colId xmlns:a16="http://schemas.microsoft.com/office/drawing/2014/main" val="2550129295"/>
                    </a:ext>
                  </a:extLst>
                </a:gridCol>
                <a:gridCol w="998714">
                  <a:extLst>
                    <a:ext uri="{9D8B030D-6E8A-4147-A177-3AD203B41FA5}">
                      <a16:colId xmlns:a16="http://schemas.microsoft.com/office/drawing/2014/main" val="2367332838"/>
                    </a:ext>
                  </a:extLst>
                </a:gridCol>
              </a:tblGrid>
              <a:tr h="242476"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Format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557164"/>
                  </a:ext>
                </a:extLst>
              </a:tr>
              <a:tr h="242476"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Harry Potter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17.99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Hard-cover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967988"/>
                  </a:ext>
                </a:extLst>
              </a:tr>
              <a:tr h="242476"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Snow 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7.99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Paper-cover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61455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535890"/>
              </p:ext>
            </p:extLst>
          </p:nvPr>
        </p:nvGraphicFramePr>
        <p:xfrm>
          <a:off x="5561012" y="4952775"/>
          <a:ext cx="3352800" cy="9144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504111834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1675611526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52333589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Album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Genre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59561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J. Denver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7.94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Country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62522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Snow 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7.99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A-book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30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36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inclusion dependencies for schema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Schema:</a:t>
            </a:r>
          </a:p>
          <a:p>
            <a:pPr lvl="1"/>
            <a:r>
              <a:rPr lang="en-US" sz="1800" dirty="0"/>
              <a:t> </a:t>
            </a:r>
            <a:r>
              <a:rPr lang="en-US" sz="1800" dirty="0">
                <a:solidFill>
                  <a:srgbClr val="FF0000"/>
                </a:solidFill>
              </a:rPr>
              <a:t>Source</a:t>
            </a:r>
            <a:r>
              <a:rPr lang="en-US" sz="1800" dirty="0"/>
              <a:t>: </a:t>
            </a:r>
            <a:r>
              <a:rPr lang="en-US" sz="1800" dirty="0">
                <a:solidFill>
                  <a:srgbClr val="FF0000"/>
                </a:solidFill>
              </a:rPr>
              <a:t>order</a:t>
            </a:r>
            <a:r>
              <a:rPr lang="en-US" sz="1800" dirty="0"/>
              <a:t>(</a:t>
            </a:r>
            <a:r>
              <a:rPr lang="en-US" sz="1800" dirty="0">
                <a:solidFill>
                  <a:srgbClr val="00B0F0"/>
                </a:solidFill>
              </a:rPr>
              <a:t>title</a:t>
            </a:r>
            <a:r>
              <a:rPr lang="en-US" sz="1800" dirty="0"/>
              <a:t>: string, </a:t>
            </a:r>
            <a:r>
              <a:rPr lang="en-US" sz="1800" dirty="0">
                <a:solidFill>
                  <a:srgbClr val="00B0F0"/>
                </a:solidFill>
              </a:rPr>
              <a:t>type</a:t>
            </a:r>
            <a:r>
              <a:rPr lang="en-US" sz="1800" dirty="0"/>
              <a:t>: string, </a:t>
            </a:r>
            <a:r>
              <a:rPr lang="en-US" sz="1800" dirty="0">
                <a:solidFill>
                  <a:srgbClr val="00B0F0"/>
                </a:solidFill>
              </a:rPr>
              <a:t>price</a:t>
            </a:r>
            <a:r>
              <a:rPr lang="en-US" sz="1800" dirty="0"/>
              <a:t>: real)</a:t>
            </a:r>
          </a:p>
          <a:p>
            <a:pPr lvl="1"/>
            <a:r>
              <a:rPr lang="en-US" sz="1800" dirty="0"/>
              <a:t> </a:t>
            </a:r>
            <a:r>
              <a:rPr lang="en-US" sz="1800" dirty="0">
                <a:solidFill>
                  <a:srgbClr val="00B0F0"/>
                </a:solidFill>
              </a:rPr>
              <a:t>Target</a:t>
            </a:r>
            <a:r>
              <a:rPr lang="en-US" sz="1800" dirty="0"/>
              <a:t>: </a:t>
            </a:r>
            <a:r>
              <a:rPr lang="en-US" sz="1800" dirty="0">
                <a:solidFill>
                  <a:srgbClr val="00B0F0"/>
                </a:solidFill>
              </a:rPr>
              <a:t>book</a:t>
            </a:r>
            <a:r>
              <a:rPr lang="en-US" sz="1800" dirty="0"/>
              <a:t>(</a:t>
            </a:r>
            <a:r>
              <a:rPr lang="en-US" sz="1800" dirty="0">
                <a:solidFill>
                  <a:srgbClr val="00B0F0"/>
                </a:solidFill>
              </a:rPr>
              <a:t>title</a:t>
            </a:r>
            <a:r>
              <a:rPr lang="en-US" sz="1800" dirty="0"/>
              <a:t>: string, </a:t>
            </a:r>
            <a:r>
              <a:rPr lang="en-US" sz="1800" dirty="0">
                <a:solidFill>
                  <a:srgbClr val="00B0F0"/>
                </a:solidFill>
              </a:rPr>
              <a:t>price</a:t>
            </a:r>
            <a:r>
              <a:rPr lang="en-US" sz="1800" dirty="0"/>
              <a:t>: real, </a:t>
            </a:r>
            <a:r>
              <a:rPr lang="en-US" sz="1800" dirty="0">
                <a:solidFill>
                  <a:srgbClr val="00B0F0"/>
                </a:solidFill>
              </a:rPr>
              <a:t>format</a:t>
            </a:r>
            <a:r>
              <a:rPr lang="en-US" sz="1800" dirty="0"/>
              <a:t>: string)</a:t>
            </a:r>
          </a:p>
          <a:p>
            <a:pPr marL="1234440" lvl="5" indent="0">
              <a:buNone/>
            </a:pPr>
            <a:r>
              <a:rPr lang="en-US" sz="1800" dirty="0"/>
              <a:t>   </a:t>
            </a:r>
            <a:r>
              <a:rPr lang="en-US" sz="1800" dirty="0">
                <a:solidFill>
                  <a:srgbClr val="00B0F0"/>
                </a:solidFill>
              </a:rPr>
              <a:t>CD</a:t>
            </a:r>
            <a:r>
              <a:rPr lang="en-US" sz="1800" dirty="0"/>
              <a:t>(</a:t>
            </a:r>
            <a:r>
              <a:rPr lang="en-US" sz="1800" dirty="0">
                <a:solidFill>
                  <a:srgbClr val="00B0F0"/>
                </a:solidFill>
              </a:rPr>
              <a:t>album</a:t>
            </a:r>
            <a:r>
              <a:rPr lang="en-US" sz="1800" dirty="0"/>
              <a:t>: string, </a:t>
            </a:r>
            <a:r>
              <a:rPr lang="en-US" sz="1800" dirty="0">
                <a:solidFill>
                  <a:srgbClr val="00B0F0"/>
                </a:solidFill>
              </a:rPr>
              <a:t>price</a:t>
            </a:r>
            <a:r>
              <a:rPr lang="en-US" sz="1800" dirty="0"/>
              <a:t>: real, </a:t>
            </a:r>
            <a:r>
              <a:rPr lang="en-US" sz="1800" dirty="0">
                <a:solidFill>
                  <a:srgbClr val="00B0F0"/>
                </a:solidFill>
              </a:rPr>
              <a:t>genre</a:t>
            </a:r>
            <a:r>
              <a:rPr lang="en-US" sz="1800" dirty="0"/>
              <a:t>: string)</a:t>
            </a:r>
          </a:p>
          <a:p>
            <a:pPr marL="1234440" lvl="5" indent="0">
              <a:buNone/>
            </a:pPr>
            <a:endParaRPr lang="en-US" dirty="0"/>
          </a:p>
          <a:p>
            <a:r>
              <a:rPr lang="en-US" sz="2000" dirty="0"/>
              <a:t>There are indeed inclusion dependencies, </a:t>
            </a:r>
            <a:r>
              <a:rPr lang="en-US" sz="2000" dirty="0">
                <a:solidFill>
                  <a:srgbClr val="FF0000"/>
                </a:solidFill>
              </a:rPr>
              <a:t>under conditions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cind1: (</a:t>
            </a:r>
            <a:r>
              <a:rPr lang="en-US" sz="2000" dirty="0">
                <a:solidFill>
                  <a:srgbClr val="FF0000"/>
                </a:solidFill>
              </a:rPr>
              <a:t>order</a:t>
            </a:r>
            <a:r>
              <a:rPr lang="en-US" sz="2000" dirty="0"/>
              <a:t>(title, price; </a:t>
            </a:r>
            <a:r>
              <a:rPr lang="en-US" sz="2000" dirty="0">
                <a:solidFill>
                  <a:srgbClr val="FF0000"/>
                </a:solidFill>
              </a:rPr>
              <a:t>type = ‘book’</a:t>
            </a:r>
            <a:r>
              <a:rPr lang="en-US" sz="2000" dirty="0"/>
              <a:t>) ⊆ </a:t>
            </a:r>
            <a:r>
              <a:rPr lang="en-US" sz="2000" dirty="0">
                <a:solidFill>
                  <a:srgbClr val="00B0F0"/>
                </a:solidFill>
              </a:rPr>
              <a:t>book</a:t>
            </a:r>
            <a:r>
              <a:rPr lang="en-US" sz="2000" dirty="0"/>
              <a:t>(title, price))</a:t>
            </a:r>
          </a:p>
          <a:p>
            <a:pPr lvl="1"/>
            <a:r>
              <a:rPr lang="en-US" sz="2000" dirty="0"/>
              <a:t>Cind2: (</a:t>
            </a:r>
            <a:r>
              <a:rPr lang="en-US" sz="2000" dirty="0">
                <a:solidFill>
                  <a:srgbClr val="FF0000"/>
                </a:solidFill>
              </a:rPr>
              <a:t>order</a:t>
            </a:r>
            <a:r>
              <a:rPr lang="en-US" sz="2000" dirty="0"/>
              <a:t>(title, price; </a:t>
            </a:r>
            <a:r>
              <a:rPr lang="en-US" sz="2000" dirty="0">
                <a:solidFill>
                  <a:srgbClr val="FF0000"/>
                </a:solidFill>
              </a:rPr>
              <a:t>type = ‘CD’</a:t>
            </a:r>
            <a:r>
              <a:rPr lang="en-US" sz="2000" dirty="0"/>
              <a:t>) ⊆ </a:t>
            </a:r>
            <a:r>
              <a:rPr lang="en-US" sz="2000" dirty="0">
                <a:solidFill>
                  <a:srgbClr val="00B0F0"/>
                </a:solidFill>
              </a:rPr>
              <a:t>CD</a:t>
            </a:r>
            <a:r>
              <a:rPr lang="en-US" sz="2000" dirty="0"/>
              <a:t>(album, price))</a:t>
            </a:r>
          </a:p>
          <a:p>
            <a:pPr marL="457063" lvl="1" indent="0">
              <a:buNone/>
            </a:pPr>
            <a:endParaRPr lang="en-US" sz="2000" dirty="0"/>
          </a:p>
          <a:p>
            <a:r>
              <a:rPr lang="en-US" sz="2000" dirty="0"/>
              <a:t>These dependencies only apply to </a:t>
            </a:r>
            <a:r>
              <a:rPr lang="en-US" sz="2000" dirty="0">
                <a:solidFill>
                  <a:srgbClr val="FF0000"/>
                </a:solidFill>
              </a:rPr>
              <a:t>subsets</a:t>
            </a:r>
            <a:r>
              <a:rPr lang="en-US" sz="2000" dirty="0"/>
              <a:t> of the </a:t>
            </a:r>
            <a:r>
              <a:rPr lang="en-US" sz="2000" dirty="0">
                <a:solidFill>
                  <a:srgbClr val="FF0000"/>
                </a:solidFill>
              </a:rPr>
              <a:t>order</a:t>
            </a:r>
            <a:r>
              <a:rPr lang="en-US" sz="2000" dirty="0"/>
              <a:t> relation that satisfy certain patterns.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9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Real-world data is often </a:t>
            </a:r>
            <a:r>
              <a:rPr lang="en-US" dirty="0">
                <a:solidFill>
                  <a:srgbClr val="FF0000"/>
                </a:solidFill>
              </a:rPr>
              <a:t>dirty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US: Pentagon asked </a:t>
            </a:r>
            <a:r>
              <a:rPr lang="en-US" dirty="0">
                <a:solidFill>
                  <a:srgbClr val="FF0000"/>
                </a:solidFill>
              </a:rPr>
              <a:t>275</a:t>
            </a:r>
            <a:r>
              <a:rPr lang="en-US" dirty="0"/>
              <a:t> dead/wounded officers to re-enlist </a:t>
            </a:r>
          </a:p>
          <a:p>
            <a:r>
              <a:rPr lang="en-US" dirty="0"/>
              <a:t>UK: there are </a:t>
            </a:r>
            <a:r>
              <a:rPr lang="en-US" dirty="0">
                <a:solidFill>
                  <a:srgbClr val="FF0000"/>
                </a:solidFill>
              </a:rPr>
              <a:t>81 million </a:t>
            </a:r>
            <a:r>
              <a:rPr lang="en-US" dirty="0"/>
              <a:t>national insurance numbers but only </a:t>
            </a:r>
            <a:r>
              <a:rPr lang="en-US" dirty="0">
                <a:solidFill>
                  <a:srgbClr val="FF0000"/>
                </a:solidFill>
              </a:rPr>
              <a:t>60 million</a:t>
            </a:r>
            <a:r>
              <a:rPr lang="en-US" dirty="0"/>
              <a:t> people eligible </a:t>
            </a:r>
          </a:p>
          <a:p>
            <a:r>
              <a:rPr lang="en-US" dirty="0"/>
              <a:t>Australia: </a:t>
            </a:r>
            <a:r>
              <a:rPr lang="en-US" dirty="0">
                <a:solidFill>
                  <a:srgbClr val="FF0000"/>
                </a:solidFill>
              </a:rPr>
              <a:t>500,000</a:t>
            </a:r>
            <a:r>
              <a:rPr lang="en-US" dirty="0"/>
              <a:t> dead people retain active </a:t>
            </a:r>
            <a:r>
              <a:rPr lang="en-US" dirty="0" err="1"/>
              <a:t>medicare</a:t>
            </a:r>
            <a:r>
              <a:rPr lang="en-US" dirty="0"/>
              <a:t> cards </a:t>
            </a:r>
          </a:p>
          <a:p>
            <a:r>
              <a:rPr lang="en-US" dirty="0"/>
              <a:t>In a database of </a:t>
            </a:r>
            <a:r>
              <a:rPr lang="en-US" dirty="0">
                <a:solidFill>
                  <a:srgbClr val="FF0000"/>
                </a:solidFill>
              </a:rPr>
              <a:t>500,000</a:t>
            </a:r>
            <a:r>
              <a:rPr lang="en-US" dirty="0"/>
              <a:t> customers, </a:t>
            </a:r>
            <a:r>
              <a:rPr lang="en-US" dirty="0">
                <a:solidFill>
                  <a:srgbClr val="FF0000"/>
                </a:solidFill>
              </a:rPr>
              <a:t>120,000</a:t>
            </a:r>
            <a:r>
              <a:rPr lang="en-US" dirty="0"/>
              <a:t> records become invalid within a year – death, divorce, marriage, move </a:t>
            </a:r>
          </a:p>
          <a:p>
            <a:r>
              <a:rPr lang="en-US" dirty="0"/>
              <a:t>Typical data error rate in industry: </a:t>
            </a:r>
            <a:r>
              <a:rPr lang="en-US" dirty="0">
                <a:solidFill>
                  <a:srgbClr val="FF0000"/>
                </a:solidFill>
              </a:rPr>
              <a:t>1% – 5%</a:t>
            </a:r>
            <a:r>
              <a:rPr lang="en-US" dirty="0"/>
              <a:t>, up to </a:t>
            </a:r>
            <a:r>
              <a:rPr lang="en-US" dirty="0">
                <a:solidFill>
                  <a:srgbClr val="FF0000"/>
                </a:solidFill>
              </a:rPr>
              <a:t>30%</a:t>
            </a:r>
            <a:r>
              <a:rPr lang="en-US" dirty="0"/>
              <a:t> </a:t>
            </a:r>
          </a:p>
          <a:p>
            <a:r>
              <a:rPr lang="en-US" sz="3200" b="1" dirty="0"/>
              <a:t>Errors</a:t>
            </a:r>
            <a:r>
              <a:rPr lang="en-US" sz="3200" dirty="0"/>
              <a:t>, </a:t>
            </a:r>
            <a:r>
              <a:rPr lang="en-US" sz="3200" b="1" dirty="0"/>
              <a:t>conflicts</a:t>
            </a:r>
            <a:r>
              <a:rPr lang="en-US" sz="3200" dirty="0"/>
              <a:t> and </a:t>
            </a:r>
            <a:r>
              <a:rPr lang="en-US" sz="3200" b="1" dirty="0"/>
              <a:t>inconsistencies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inclusion dependencies for data cleaning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constraint from </a:t>
            </a:r>
            <a:r>
              <a:rPr lang="en-US" dirty="0">
                <a:solidFill>
                  <a:srgbClr val="00B0F0"/>
                </a:solidFill>
              </a:rPr>
              <a:t>CD</a:t>
            </a:r>
            <a:r>
              <a:rPr lang="en-US" dirty="0"/>
              <a:t> to </a:t>
            </a:r>
            <a:r>
              <a:rPr lang="en-US" dirty="0">
                <a:solidFill>
                  <a:srgbClr val="00B0F0"/>
                </a:solidFill>
              </a:rPr>
              <a:t>book</a:t>
            </a:r>
            <a:r>
              <a:rPr lang="en-US" dirty="0"/>
              <a:t>: it holds </a:t>
            </a:r>
            <a:r>
              <a:rPr lang="en-US" dirty="0">
                <a:solidFill>
                  <a:srgbClr val="FF0000"/>
                </a:solidFill>
              </a:rPr>
              <a:t>only if </a:t>
            </a:r>
            <a:r>
              <a:rPr lang="en-US" dirty="0"/>
              <a:t>the </a:t>
            </a:r>
            <a:r>
              <a:rPr lang="en-US" dirty="0">
                <a:solidFill>
                  <a:srgbClr val="00B0F0"/>
                </a:solidFill>
              </a:rPr>
              <a:t>genre</a:t>
            </a:r>
            <a:r>
              <a:rPr lang="en-US" dirty="0"/>
              <a:t> of a </a:t>
            </a:r>
            <a:r>
              <a:rPr lang="en-US" dirty="0">
                <a:solidFill>
                  <a:srgbClr val="00B0F0"/>
                </a:solidFill>
              </a:rPr>
              <a:t>CD</a:t>
            </a:r>
            <a:r>
              <a:rPr lang="en-US" dirty="0"/>
              <a:t> is audio book and if so, then the </a:t>
            </a:r>
            <a:r>
              <a:rPr lang="en-US" dirty="0">
                <a:solidFill>
                  <a:srgbClr val="00B0F0"/>
                </a:solidFill>
              </a:rPr>
              <a:t>format</a:t>
            </a:r>
            <a:r>
              <a:rPr lang="en-US" dirty="0"/>
              <a:t> of the matching </a:t>
            </a:r>
            <a:r>
              <a:rPr lang="en-US" dirty="0">
                <a:solidFill>
                  <a:srgbClr val="00B0F0"/>
                </a:solidFill>
              </a:rPr>
              <a:t>book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must be </a:t>
            </a:r>
            <a:r>
              <a:rPr lang="en-US" dirty="0"/>
              <a:t>audio</a:t>
            </a:r>
          </a:p>
          <a:p>
            <a:pPr lvl="1"/>
            <a:r>
              <a:rPr lang="en-US" dirty="0"/>
              <a:t>cind3: (CD(album, price; </a:t>
            </a:r>
            <a:r>
              <a:rPr lang="en-US" dirty="0">
                <a:solidFill>
                  <a:srgbClr val="FF0000"/>
                </a:solidFill>
              </a:rPr>
              <a:t>genre = ‘a-book’</a:t>
            </a:r>
            <a:r>
              <a:rPr lang="en-US" dirty="0"/>
              <a:t>)</a:t>
            </a:r>
          </a:p>
          <a:p>
            <a:pPr marL="1920240" lvl="8" indent="0">
              <a:buNone/>
            </a:pPr>
            <a:r>
              <a:rPr lang="en-US" dirty="0"/>
              <a:t>	⊆ book(title, price; </a:t>
            </a:r>
            <a:r>
              <a:rPr lang="en-US" dirty="0">
                <a:solidFill>
                  <a:srgbClr val="FF0000"/>
                </a:solidFill>
              </a:rPr>
              <a:t>format = ‘audio’</a:t>
            </a:r>
            <a:r>
              <a:rPr lang="en-US" dirty="0"/>
              <a:t>))</a:t>
            </a:r>
          </a:p>
          <a:p>
            <a:pPr marL="1920240" lvl="8" indent="0">
              <a:buNone/>
            </a:pPr>
            <a:endParaRPr lang="en-US" dirty="0"/>
          </a:p>
          <a:p>
            <a:r>
              <a:rPr lang="en-US" dirty="0"/>
              <a:t>The example database does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satisfy cind3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These dependencies specify patterns of semantically related data values across different relations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212" y="4114800"/>
            <a:ext cx="3011685" cy="8900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3412" y="4059931"/>
            <a:ext cx="3371380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84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Inclusion Dependencies (CINDs)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CIND is a pair </a:t>
            </a:r>
            <a:r>
              <a:rPr lang="en-US" dirty="0">
                <a:solidFill>
                  <a:srgbClr val="00B0F0"/>
                </a:solidFill>
              </a:rPr>
              <a:t>(R1[X] ⊆ R2[Y ], </a:t>
            </a:r>
            <a:r>
              <a:rPr lang="en-US" dirty="0" err="1">
                <a:solidFill>
                  <a:srgbClr val="00B0F0"/>
                </a:solidFill>
              </a:rPr>
              <a:t>Tp</a:t>
            </a:r>
            <a:r>
              <a:rPr lang="en-US" dirty="0">
                <a:solidFill>
                  <a:srgbClr val="00B0F0"/>
                </a:solidFill>
              </a:rPr>
              <a:t>[</a:t>
            </a:r>
            <a:r>
              <a:rPr lang="en-US" dirty="0" err="1">
                <a:solidFill>
                  <a:srgbClr val="00B0F0"/>
                </a:solidFill>
              </a:rPr>
              <a:t>Xp</a:t>
            </a:r>
            <a:r>
              <a:rPr lang="en-US" dirty="0">
                <a:solidFill>
                  <a:srgbClr val="00B0F0"/>
                </a:solidFill>
              </a:rPr>
              <a:t> k </a:t>
            </a:r>
            <a:r>
              <a:rPr lang="en-US" dirty="0" err="1">
                <a:solidFill>
                  <a:srgbClr val="00B0F0"/>
                </a:solidFill>
              </a:rPr>
              <a:t>Yp</a:t>
            </a:r>
            <a:r>
              <a:rPr lang="en-US" dirty="0">
                <a:solidFill>
                  <a:srgbClr val="00B0F0"/>
                </a:solidFill>
              </a:rPr>
              <a:t>])</a:t>
            </a:r>
            <a:r>
              <a:rPr lang="en-US" dirty="0"/>
              <a:t>, where</a:t>
            </a:r>
          </a:p>
          <a:p>
            <a:pPr lvl="1"/>
            <a:r>
              <a:rPr lang="en-US" dirty="0"/>
              <a:t>R1[X] ⊆ R2[Y ] is a standard IND from R1 to R2;</a:t>
            </a:r>
          </a:p>
          <a:p>
            <a:pPr lvl="1"/>
            <a:r>
              <a:rPr lang="en-US" dirty="0" err="1"/>
              <a:t>Tp</a:t>
            </a:r>
            <a:r>
              <a:rPr lang="en-US" dirty="0"/>
              <a:t> is a </a:t>
            </a:r>
            <a:r>
              <a:rPr lang="en-US" dirty="0">
                <a:solidFill>
                  <a:srgbClr val="FF0000"/>
                </a:solidFill>
              </a:rPr>
              <a:t>pattern tableau </a:t>
            </a:r>
            <a:r>
              <a:rPr lang="en-US" dirty="0"/>
              <a:t>over </a:t>
            </a:r>
            <a:r>
              <a:rPr lang="en-US" dirty="0" err="1"/>
              <a:t>Xp</a:t>
            </a:r>
            <a:r>
              <a:rPr lang="en-US" dirty="0"/>
              <a:t> of R1 and </a:t>
            </a:r>
            <a:r>
              <a:rPr lang="en-US" dirty="0" err="1"/>
              <a:t>Yp</a:t>
            </a:r>
            <a:r>
              <a:rPr lang="en-US" dirty="0"/>
              <a:t> of R2 (distinct from X and Y ), consisting of pattern tuples of constants only</a:t>
            </a:r>
          </a:p>
          <a:p>
            <a:pPr lvl="1"/>
            <a:endParaRPr lang="en-US" dirty="0"/>
          </a:p>
          <a:p>
            <a:r>
              <a:rPr lang="en-US" dirty="0"/>
              <a:t>Examples: cind1, cind2, cind3:</a:t>
            </a:r>
          </a:p>
          <a:p>
            <a:pPr lvl="1"/>
            <a:r>
              <a:rPr lang="en-US" dirty="0"/>
              <a:t>cind1: (</a:t>
            </a:r>
            <a:r>
              <a:rPr lang="en-US" dirty="0">
                <a:solidFill>
                  <a:srgbClr val="FF0000"/>
                </a:solidFill>
              </a:rPr>
              <a:t>order</a:t>
            </a:r>
            <a:r>
              <a:rPr lang="en-US" dirty="0"/>
              <a:t>(title, price; </a:t>
            </a:r>
            <a:r>
              <a:rPr lang="en-US" dirty="0">
                <a:solidFill>
                  <a:srgbClr val="FF0000"/>
                </a:solidFill>
              </a:rPr>
              <a:t>type = ‘book’</a:t>
            </a:r>
            <a:r>
              <a:rPr lang="en-US" dirty="0"/>
              <a:t>) ⊆ </a:t>
            </a:r>
            <a:r>
              <a:rPr lang="en-US" dirty="0">
                <a:solidFill>
                  <a:srgbClr val="00B0F0"/>
                </a:solidFill>
              </a:rPr>
              <a:t>book</a:t>
            </a:r>
            <a:r>
              <a:rPr lang="en-US" dirty="0"/>
              <a:t>(title, price)) </a:t>
            </a:r>
          </a:p>
          <a:p>
            <a:pPr lvl="1"/>
            <a:r>
              <a:rPr lang="en-US" dirty="0"/>
              <a:t>cind2: (</a:t>
            </a:r>
            <a:r>
              <a:rPr lang="en-US" dirty="0">
                <a:solidFill>
                  <a:srgbClr val="FF0000"/>
                </a:solidFill>
              </a:rPr>
              <a:t>order</a:t>
            </a:r>
            <a:r>
              <a:rPr lang="en-US" dirty="0"/>
              <a:t>(title, price; </a:t>
            </a:r>
            <a:r>
              <a:rPr lang="en-US" dirty="0">
                <a:solidFill>
                  <a:srgbClr val="FF0000"/>
                </a:solidFill>
              </a:rPr>
              <a:t>type = ‘CD’</a:t>
            </a:r>
            <a:r>
              <a:rPr lang="en-US" dirty="0"/>
              <a:t>) ⊆ </a:t>
            </a:r>
            <a:r>
              <a:rPr lang="en-US" dirty="0">
                <a:solidFill>
                  <a:srgbClr val="00B0F0"/>
                </a:solidFill>
              </a:rPr>
              <a:t>CD</a:t>
            </a:r>
            <a:r>
              <a:rPr lang="en-US" dirty="0"/>
              <a:t>(album, price)) </a:t>
            </a:r>
          </a:p>
          <a:p>
            <a:pPr lvl="1"/>
            <a:r>
              <a:rPr lang="en-US" dirty="0"/>
              <a:t>cind3: (</a:t>
            </a:r>
            <a:r>
              <a:rPr lang="en-US" dirty="0">
                <a:solidFill>
                  <a:srgbClr val="00B0F0"/>
                </a:solidFill>
              </a:rPr>
              <a:t>CD</a:t>
            </a:r>
            <a:r>
              <a:rPr lang="en-US" dirty="0"/>
              <a:t>(album, price; </a:t>
            </a:r>
            <a:r>
              <a:rPr lang="en-US" dirty="0">
                <a:solidFill>
                  <a:srgbClr val="FF0000"/>
                </a:solidFill>
              </a:rPr>
              <a:t>genre = ‘a-book’</a:t>
            </a:r>
            <a:r>
              <a:rPr lang="en-US" dirty="0"/>
              <a:t>) ⊆ </a:t>
            </a:r>
            <a:r>
              <a:rPr lang="en-US" dirty="0">
                <a:solidFill>
                  <a:srgbClr val="00B0F0"/>
                </a:solidFill>
              </a:rPr>
              <a:t>book</a:t>
            </a:r>
            <a:r>
              <a:rPr lang="en-US" dirty="0"/>
              <a:t>(title, price; </a:t>
            </a:r>
            <a:r>
              <a:rPr lang="en-US" dirty="0">
                <a:solidFill>
                  <a:srgbClr val="FF0000"/>
                </a:solidFill>
              </a:rPr>
              <a:t>format = </a:t>
            </a:r>
            <a:r>
              <a:rPr lang="en-US" dirty="0"/>
              <a:t>‘</a:t>
            </a:r>
            <a:r>
              <a:rPr lang="en-US" dirty="0">
                <a:solidFill>
                  <a:srgbClr val="FF0000"/>
                </a:solidFill>
              </a:rPr>
              <a:t>audio</a:t>
            </a:r>
            <a:r>
              <a:rPr lang="en-US" dirty="0"/>
              <a:t>’)) </a:t>
            </a:r>
          </a:p>
          <a:p>
            <a:pPr lvl="1"/>
            <a:endParaRPr lang="en-US" dirty="0"/>
          </a:p>
          <a:p>
            <a:r>
              <a:rPr lang="en-US" dirty="0"/>
              <a:t>CINDs:</a:t>
            </a:r>
          </a:p>
          <a:p>
            <a:pPr lvl="1"/>
            <a:r>
              <a:rPr lang="el-GR" dirty="0"/>
              <a:t>ϕ4: (</a:t>
            </a:r>
            <a:r>
              <a:rPr lang="en-US" dirty="0"/>
              <a:t>order(title, price) ⊆ book(title, price), </a:t>
            </a:r>
            <a:r>
              <a:rPr lang="en-US" dirty="0">
                <a:solidFill>
                  <a:srgbClr val="FF0000"/>
                </a:solidFill>
              </a:rPr>
              <a:t>T4[type]</a:t>
            </a:r>
            <a:r>
              <a:rPr lang="en-US" dirty="0"/>
              <a:t>) </a:t>
            </a:r>
          </a:p>
          <a:p>
            <a:pPr lvl="1"/>
            <a:r>
              <a:rPr lang="el-GR" dirty="0"/>
              <a:t>ϕ5: (</a:t>
            </a:r>
            <a:r>
              <a:rPr lang="en-US" dirty="0"/>
              <a:t>order(title, price) ⊆ CD(album, price), </a:t>
            </a:r>
            <a:r>
              <a:rPr lang="en-US" dirty="0">
                <a:solidFill>
                  <a:srgbClr val="FF0000"/>
                </a:solidFill>
              </a:rPr>
              <a:t>T5[type]</a:t>
            </a:r>
            <a:r>
              <a:rPr lang="en-US" dirty="0"/>
              <a:t>) </a:t>
            </a:r>
          </a:p>
          <a:p>
            <a:pPr lvl="1"/>
            <a:r>
              <a:rPr lang="el-GR" dirty="0"/>
              <a:t>ϕ6: (</a:t>
            </a:r>
            <a:r>
              <a:rPr lang="en-US" dirty="0"/>
              <a:t>CD(album, price)) ⊆ book(title, price), </a:t>
            </a:r>
            <a:r>
              <a:rPr lang="en-US" dirty="0">
                <a:solidFill>
                  <a:srgbClr val="FF0000"/>
                </a:solidFill>
              </a:rPr>
              <a:t>T6[genre || format])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Inclusion Dependencies (CINDs)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CIND is a pair </a:t>
            </a:r>
            <a:r>
              <a:rPr lang="en-US" dirty="0">
                <a:solidFill>
                  <a:srgbClr val="00B0F0"/>
                </a:solidFill>
              </a:rPr>
              <a:t>(R1[X] ⊆ R2[Y ], </a:t>
            </a:r>
            <a:r>
              <a:rPr lang="en-US" dirty="0" err="1">
                <a:solidFill>
                  <a:srgbClr val="00B0F0"/>
                </a:solidFill>
              </a:rPr>
              <a:t>Tp</a:t>
            </a:r>
            <a:r>
              <a:rPr lang="en-US" dirty="0">
                <a:solidFill>
                  <a:srgbClr val="00B0F0"/>
                </a:solidFill>
              </a:rPr>
              <a:t>[</a:t>
            </a:r>
            <a:r>
              <a:rPr lang="en-US" dirty="0" err="1">
                <a:solidFill>
                  <a:srgbClr val="00B0F0"/>
                </a:solidFill>
              </a:rPr>
              <a:t>Xp</a:t>
            </a:r>
            <a:r>
              <a:rPr lang="en-US" dirty="0">
                <a:solidFill>
                  <a:srgbClr val="00B0F0"/>
                </a:solidFill>
              </a:rPr>
              <a:t> k </a:t>
            </a:r>
            <a:r>
              <a:rPr lang="en-US" dirty="0" err="1">
                <a:solidFill>
                  <a:srgbClr val="00B0F0"/>
                </a:solidFill>
              </a:rPr>
              <a:t>Yp</a:t>
            </a:r>
            <a:r>
              <a:rPr lang="en-US" dirty="0">
                <a:solidFill>
                  <a:srgbClr val="00B0F0"/>
                </a:solidFill>
              </a:rPr>
              <a:t>])</a:t>
            </a:r>
            <a:r>
              <a:rPr lang="en-US" dirty="0"/>
              <a:t>, where</a:t>
            </a:r>
          </a:p>
          <a:p>
            <a:pPr lvl="1"/>
            <a:r>
              <a:rPr lang="en-US" dirty="0"/>
              <a:t>R1[X] ⊆ R2[Y ] is a standard IND from R1 to R2;</a:t>
            </a:r>
          </a:p>
          <a:p>
            <a:pPr lvl="1"/>
            <a:r>
              <a:rPr lang="en-US" dirty="0" err="1"/>
              <a:t>Tp</a:t>
            </a:r>
            <a:r>
              <a:rPr lang="en-US" dirty="0"/>
              <a:t> is a </a:t>
            </a:r>
            <a:r>
              <a:rPr lang="en-US" dirty="0">
                <a:solidFill>
                  <a:srgbClr val="FF0000"/>
                </a:solidFill>
              </a:rPr>
              <a:t>pattern tableau </a:t>
            </a:r>
            <a:r>
              <a:rPr lang="en-US" dirty="0"/>
              <a:t>over </a:t>
            </a:r>
            <a:r>
              <a:rPr lang="en-US" dirty="0" err="1"/>
              <a:t>Xp</a:t>
            </a:r>
            <a:r>
              <a:rPr lang="en-US" dirty="0"/>
              <a:t> of R1 and </a:t>
            </a:r>
            <a:r>
              <a:rPr lang="en-US" dirty="0" err="1"/>
              <a:t>Yp</a:t>
            </a:r>
            <a:r>
              <a:rPr lang="en-US" dirty="0"/>
              <a:t> of R2 (distinct from X and Y ), consisting of pattern tuples of constants only</a:t>
            </a:r>
          </a:p>
          <a:p>
            <a:r>
              <a:rPr lang="en-US" dirty="0"/>
              <a:t>Standard INDs are </a:t>
            </a:r>
            <a:r>
              <a:rPr lang="en-US" dirty="0">
                <a:solidFill>
                  <a:srgbClr val="FF0000"/>
                </a:solidFill>
              </a:rPr>
              <a:t>a special case</a:t>
            </a:r>
            <a:r>
              <a:rPr lang="en-US" dirty="0"/>
              <a:t> of CINDs:</a:t>
            </a:r>
          </a:p>
          <a:p>
            <a:pPr lvl="1"/>
            <a:r>
              <a:rPr lang="en-US" dirty="0"/>
              <a:t>IND: R1[X] ⊆ R2[Y]</a:t>
            </a:r>
          </a:p>
          <a:p>
            <a:pPr lvl="1"/>
            <a:r>
              <a:rPr lang="en-US" dirty="0"/>
              <a:t>CIND: </a:t>
            </a:r>
            <a:r>
              <a:rPr lang="en-US" dirty="0">
                <a:solidFill>
                  <a:srgbClr val="00B0F0"/>
                </a:solidFill>
              </a:rPr>
              <a:t>(R1[X] ⊆ R2[Y ],</a:t>
            </a:r>
            <a:r>
              <a:rPr lang="en-US" dirty="0" err="1">
                <a:solidFill>
                  <a:srgbClr val="00B0F0"/>
                </a:solidFill>
              </a:rPr>
              <a:t>Tp</a:t>
            </a:r>
            <a:r>
              <a:rPr lang="en-US" dirty="0">
                <a:solidFill>
                  <a:srgbClr val="00B0F0"/>
                </a:solidFill>
              </a:rPr>
              <a:t>[∅])</a:t>
            </a:r>
          </a:p>
          <a:p>
            <a:pPr marL="274320" lvl="1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marL="274320" lvl="1" indent="0">
              <a:buNone/>
            </a:pPr>
            <a:r>
              <a:rPr lang="en-US" sz="2400" dirty="0"/>
              <a:t>CINDs subsume traditional INDs </a:t>
            </a:r>
            <a:endParaRPr lang="en-US" sz="2400" dirty="0">
              <a:solidFill>
                <a:srgbClr val="00B0F0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40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Semantics of CINDs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 = (D1, D2), where Di is an instance of </a:t>
            </a:r>
            <a:r>
              <a:rPr lang="en-US" dirty="0" err="1"/>
              <a:t>Ri</a:t>
            </a:r>
            <a:r>
              <a:rPr lang="en-US" dirty="0"/>
              <a:t> , </a:t>
            </a:r>
            <a:r>
              <a:rPr lang="en-US" dirty="0" err="1"/>
              <a:t>i</a:t>
            </a:r>
            <a:r>
              <a:rPr lang="en-US" dirty="0"/>
              <a:t> = 1, 2.</a:t>
            </a:r>
          </a:p>
          <a:p>
            <a:endParaRPr lang="en-US" dirty="0"/>
          </a:p>
          <a:p>
            <a:r>
              <a:rPr lang="pt-BR" dirty="0"/>
              <a:t>D </a:t>
            </a:r>
            <a:r>
              <a:rPr lang="pt-BR" dirty="0">
                <a:solidFill>
                  <a:srgbClr val="FF0000"/>
                </a:solidFill>
              </a:rPr>
              <a:t>satisfies</a:t>
            </a:r>
            <a:r>
              <a:rPr lang="pt-BR" dirty="0"/>
              <a:t> (R1[X] ⊆ R2[Y ],Tp[</a:t>
            </a:r>
            <a:r>
              <a:rPr lang="pt-BR" sz="3000" dirty="0"/>
              <a:t>Xp</a:t>
            </a:r>
            <a:r>
              <a:rPr lang="pt-BR" dirty="0"/>
              <a:t> || </a:t>
            </a:r>
            <a:r>
              <a:rPr lang="pt-BR" sz="3000" dirty="0"/>
              <a:t>Yp</a:t>
            </a:r>
            <a:r>
              <a:rPr lang="pt-BR" dirty="0"/>
              <a:t>]) iff</a:t>
            </a:r>
          </a:p>
          <a:p>
            <a:pPr lvl="1"/>
            <a:r>
              <a:rPr lang="pt-BR" dirty="0"/>
              <a:t>for </a:t>
            </a:r>
            <a:r>
              <a:rPr lang="pt-BR" dirty="0">
                <a:solidFill>
                  <a:srgbClr val="FF0000"/>
                </a:solidFill>
              </a:rPr>
              <a:t>any</a:t>
            </a:r>
            <a:r>
              <a:rPr lang="pt-BR" dirty="0"/>
              <a:t> tuple s in D1 and </a:t>
            </a:r>
            <a:r>
              <a:rPr lang="pt-BR" dirty="0">
                <a:solidFill>
                  <a:srgbClr val="FF0000"/>
                </a:solidFill>
              </a:rPr>
              <a:t>any</a:t>
            </a:r>
            <a:r>
              <a:rPr lang="pt-BR" dirty="0"/>
              <a:t> pattern tuple tp in Tp,</a:t>
            </a:r>
          </a:p>
          <a:p>
            <a:pPr lvl="1"/>
            <a:r>
              <a:rPr lang="en-US" dirty="0"/>
              <a:t>if s[</a:t>
            </a:r>
            <a:r>
              <a:rPr lang="en-US" sz="2600" dirty="0" err="1"/>
              <a:t>Xp</a:t>
            </a:r>
            <a:r>
              <a:rPr lang="en-US" dirty="0"/>
              <a:t>] = </a:t>
            </a:r>
            <a:r>
              <a:rPr lang="en-US" dirty="0" err="1"/>
              <a:t>tp</a:t>
            </a:r>
            <a:r>
              <a:rPr lang="en-US" dirty="0"/>
              <a:t>[</a:t>
            </a:r>
            <a:r>
              <a:rPr lang="en-US" sz="2600" dirty="0" err="1"/>
              <a:t>Xp</a:t>
            </a:r>
            <a:r>
              <a:rPr lang="en-US" dirty="0"/>
              <a:t>] </a:t>
            </a:r>
            <a:r>
              <a:rPr lang="en-US" dirty="0">
                <a:solidFill>
                  <a:srgbClr val="00B0F0"/>
                </a:solidFill>
              </a:rPr>
              <a:t>then</a:t>
            </a:r>
            <a:r>
              <a:rPr lang="en-US" dirty="0"/>
              <a:t> there exists a tuple t in D2 such that</a:t>
            </a:r>
          </a:p>
          <a:p>
            <a:pPr lvl="2"/>
            <a:r>
              <a:rPr lang="en-US" dirty="0"/>
              <a:t>s[X] = t[Y] and</a:t>
            </a:r>
          </a:p>
          <a:p>
            <a:pPr lvl="2"/>
            <a:r>
              <a:rPr lang="en-US" dirty="0"/>
              <a:t>t[</a:t>
            </a:r>
            <a:r>
              <a:rPr lang="en-US" sz="2200" dirty="0" err="1"/>
              <a:t>Yp</a:t>
            </a:r>
            <a:r>
              <a:rPr lang="en-US" dirty="0"/>
              <a:t>] = </a:t>
            </a:r>
            <a:r>
              <a:rPr lang="en-US" dirty="0" err="1"/>
              <a:t>tp</a:t>
            </a:r>
            <a:r>
              <a:rPr lang="en-US" dirty="0"/>
              <a:t>[</a:t>
            </a:r>
            <a:r>
              <a:rPr lang="en-US" sz="2200" dirty="0" err="1"/>
              <a:t>Yp</a:t>
            </a:r>
            <a:r>
              <a:rPr lang="en-US" dirty="0"/>
              <a:t>].</a:t>
            </a:r>
          </a:p>
          <a:p>
            <a:pPr lvl="2"/>
            <a:endParaRPr lang="pt-BR" dirty="0"/>
          </a:p>
          <a:p>
            <a:r>
              <a:rPr lang="en-US" dirty="0"/>
              <a:t>Pattern tuples:</a:t>
            </a:r>
          </a:p>
          <a:p>
            <a:pPr lvl="1"/>
            <a:r>
              <a:rPr lang="en-US" dirty="0" err="1"/>
              <a:t>tp</a:t>
            </a:r>
            <a:r>
              <a:rPr lang="en-US" dirty="0"/>
              <a:t>[</a:t>
            </a:r>
            <a:r>
              <a:rPr lang="en-US" sz="2600" dirty="0" err="1"/>
              <a:t>Xp</a:t>
            </a:r>
            <a:r>
              <a:rPr lang="en-US" dirty="0"/>
              <a:t>] identifies a </a:t>
            </a:r>
            <a:r>
              <a:rPr lang="en-US" dirty="0">
                <a:solidFill>
                  <a:srgbClr val="FF0000"/>
                </a:solidFill>
              </a:rPr>
              <a:t>subset</a:t>
            </a:r>
            <a:r>
              <a:rPr lang="en-US" dirty="0"/>
              <a:t> {s | s ∈ D1,s[</a:t>
            </a:r>
            <a:r>
              <a:rPr lang="en-US" sz="2600" dirty="0" err="1"/>
              <a:t>Xp</a:t>
            </a:r>
            <a:r>
              <a:rPr lang="en-US" dirty="0"/>
              <a:t>] = </a:t>
            </a:r>
            <a:r>
              <a:rPr lang="en-US" dirty="0" err="1"/>
              <a:t>tp</a:t>
            </a:r>
            <a:r>
              <a:rPr lang="en-US" dirty="0"/>
              <a:t>[</a:t>
            </a:r>
            <a:r>
              <a:rPr lang="en-US" sz="2600" dirty="0" err="1"/>
              <a:t>Xp</a:t>
            </a:r>
            <a:r>
              <a:rPr lang="en-US" dirty="0"/>
              <a:t>]};</a:t>
            </a:r>
          </a:p>
          <a:p>
            <a:pPr lvl="1"/>
            <a:r>
              <a:rPr lang="en-US" dirty="0"/>
              <a:t>s[X] = t[Y ] and t[</a:t>
            </a:r>
            <a:r>
              <a:rPr lang="en-US" dirty="0" err="1"/>
              <a:t>Yp</a:t>
            </a:r>
            <a:r>
              <a:rPr lang="en-US" dirty="0"/>
              <a:t>] = </a:t>
            </a:r>
            <a:r>
              <a:rPr lang="en-US" dirty="0" err="1"/>
              <a:t>tp</a:t>
            </a:r>
            <a:r>
              <a:rPr lang="en-US" dirty="0"/>
              <a:t>[</a:t>
            </a:r>
            <a:r>
              <a:rPr lang="en-US" dirty="0" err="1"/>
              <a:t>Yp</a:t>
            </a:r>
            <a:r>
              <a:rPr lang="en-US" dirty="0"/>
              <a:t>]: enforcing the standard IND R1[X] ⊆ R2[Y ] on the </a:t>
            </a:r>
            <a:r>
              <a:rPr lang="en-US" dirty="0">
                <a:solidFill>
                  <a:srgbClr val="FF0000"/>
                </a:solidFill>
              </a:rPr>
              <a:t>subset</a:t>
            </a:r>
            <a:r>
              <a:rPr lang="en-US" dirty="0"/>
              <a:t>, and moreover, enforcing the </a:t>
            </a:r>
            <a:r>
              <a:rPr lang="en-US" dirty="0" err="1"/>
              <a:t>tp</a:t>
            </a:r>
            <a:r>
              <a:rPr lang="en-US" dirty="0"/>
              <a:t>[</a:t>
            </a:r>
            <a:r>
              <a:rPr lang="en-US" sz="2600" dirty="0" err="1"/>
              <a:t>Yp</a:t>
            </a:r>
            <a:r>
              <a:rPr lang="en-US" dirty="0"/>
              <a:t>] pattern to the matching R2 tuples.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Each pattern tuple </a:t>
            </a:r>
            <a:r>
              <a:rPr lang="en-US" dirty="0" err="1">
                <a:solidFill>
                  <a:srgbClr val="FF0000"/>
                </a:solidFill>
              </a:rPr>
              <a:t>tp</a:t>
            </a:r>
            <a:r>
              <a:rPr lang="en-US" dirty="0">
                <a:solidFill>
                  <a:srgbClr val="FF0000"/>
                </a:solidFill>
              </a:rPr>
              <a:t> is a constraint</a:t>
            </a:r>
          </a:p>
        </p:txBody>
      </p:sp>
    </p:spTree>
    <p:extLst>
      <p:ext uri="{BB962C8B-B14F-4D97-AF65-F5344CB8AC3E}">
        <p14:creationId xmlns:p14="http://schemas.microsoft.com/office/powerpoint/2010/main" val="25820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extensions(CFD &amp; IND): Denial constraints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Add Disjunction and Inequality to CFDs.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Universally quantified FO sentences </a:t>
            </a:r>
            <a:r>
              <a:rPr lang="en-US" dirty="0"/>
              <a:t>of the form:</a:t>
            </a:r>
          </a:p>
          <a:p>
            <a:endParaRPr lang="en-US" dirty="0"/>
          </a:p>
          <a:p>
            <a:pPr marL="457063" lvl="1" indent="0">
              <a:buNone/>
            </a:pPr>
            <a:endParaRPr lang="en-US" sz="2400" dirty="0"/>
          </a:p>
          <a:p>
            <a:pPr lvl="1"/>
            <a:r>
              <a:rPr lang="en-US" sz="2400" dirty="0" err="1"/>
              <a:t>Ri</a:t>
            </a:r>
            <a:r>
              <a:rPr lang="en-US" sz="2400" dirty="0"/>
              <a:t> is a relation atom for </a:t>
            </a:r>
            <a:r>
              <a:rPr lang="en-US" sz="2400" dirty="0" err="1"/>
              <a:t>i</a:t>
            </a:r>
            <a:r>
              <a:rPr lang="en-US" sz="2400" dirty="0"/>
              <a:t> ∈ [1, m];</a:t>
            </a:r>
          </a:p>
          <a:p>
            <a:pPr lvl="1"/>
            <a:r>
              <a:rPr lang="en-US" sz="2400" dirty="0">
                <a:solidFill>
                  <a:srgbClr val="00B0F0"/>
                </a:solidFill>
              </a:rPr>
              <a:t>ϕ</a:t>
            </a:r>
            <a:r>
              <a:rPr lang="en-US" sz="2400" dirty="0"/>
              <a:t> is a conjunction of built-in predicates such as =, !=, , ≤, ≥;</a:t>
            </a:r>
          </a:p>
          <a:p>
            <a:pPr lvl="1"/>
            <a:r>
              <a:rPr lang="en-US" sz="2400" dirty="0"/>
              <a:t>May carry constants, numerical values and aggregate functions.</a:t>
            </a:r>
          </a:p>
          <a:p>
            <a:pPr lvl="1"/>
            <a:endParaRPr lang="en-US" sz="2400" dirty="0"/>
          </a:p>
          <a:p>
            <a:pPr marL="301752" lvl="1" indent="0">
              <a:buNone/>
            </a:pPr>
            <a:r>
              <a:rPr lang="en-US" sz="2400" dirty="0"/>
              <a:t>	ecfd1: CT € {NYC,L1} -&gt; AC</a:t>
            </a:r>
          </a:p>
          <a:p>
            <a:pPr marL="301752" lvl="1" indent="0">
              <a:buNone/>
            </a:pPr>
            <a:r>
              <a:rPr lang="en-US" sz="2400" dirty="0"/>
              <a:t>           ecfd2: CT € {NYC} -&gt; AC {212,718,646,347,917}	</a:t>
            </a:r>
          </a:p>
          <a:p>
            <a:pPr marL="301752" lvl="1" indent="0">
              <a:buNone/>
            </a:pPr>
            <a:endParaRPr lang="en-US" sz="2400" dirty="0"/>
          </a:p>
          <a:p>
            <a:r>
              <a:rPr lang="en-US" dirty="0"/>
              <a:t>Well studied research area for improving data quality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812" y="3048000"/>
            <a:ext cx="485775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extensions of functional dependencies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98612" y="1905000"/>
            <a:ext cx="9677400" cy="4267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Studied for constraint databases and constraint logic programs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Constraint Generating Dependencies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ξ, ξ′ are arbitrary constraints, which may carry constants;</a:t>
            </a:r>
          </a:p>
          <a:p>
            <a:pPr lvl="1"/>
            <a:r>
              <a:rPr lang="en-US" dirty="0"/>
              <a:t>subsuming CFDs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Constrained Tuple Generating Dependencies</a:t>
            </a:r>
            <a:r>
              <a:rPr lang="en-US" dirty="0"/>
              <a:t>: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subsuming both CFDs and CINDs;</a:t>
            </a:r>
          </a:p>
          <a:p>
            <a:pPr lvl="1"/>
            <a:endParaRPr lang="en-US" dirty="0"/>
          </a:p>
          <a:p>
            <a:r>
              <a:rPr lang="en-US" dirty="0"/>
              <a:t>Higher complexity for static analyses: satisfiability, implication and finite </a:t>
            </a:r>
            <a:r>
              <a:rPr lang="en-US" dirty="0" err="1"/>
              <a:t>axiomatizability</a:t>
            </a:r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938" y="2971800"/>
            <a:ext cx="4778829" cy="381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2012" y="4605337"/>
            <a:ext cx="5695950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	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495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Conditional dependencies for capturing data inconsistencies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Conditional functional dependencies (CFDs) 	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Conditional inclusion dependencies (CINDs) 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Other extensions </a:t>
            </a:r>
          </a:p>
          <a:p>
            <a:r>
              <a:rPr lang="en-US" sz="2800" dirty="0">
                <a:solidFill>
                  <a:srgbClr val="00B0F0"/>
                </a:solidFill>
              </a:rPr>
              <a:t>Matching dependencies for object identification </a:t>
            </a:r>
          </a:p>
          <a:p>
            <a:r>
              <a:rPr lang="en-US" sz="2800" dirty="0"/>
              <a:t>Static analyses: New challenges </a:t>
            </a:r>
          </a:p>
          <a:p>
            <a:pPr lvl="1"/>
            <a:r>
              <a:rPr lang="en-US" sz="2800" dirty="0"/>
              <a:t>Reasoning about conditional dependencies: Satisfiability, implication, </a:t>
            </a:r>
            <a:r>
              <a:rPr lang="en-US" sz="2800" dirty="0" err="1"/>
              <a:t>axiomatizability</a:t>
            </a:r>
            <a:r>
              <a:rPr lang="en-US" sz="2800" dirty="0"/>
              <a:t>, dependency propagation</a:t>
            </a:r>
          </a:p>
          <a:p>
            <a:pPr lvl="1"/>
            <a:r>
              <a:rPr lang="en-US" sz="2800" dirty="0"/>
              <a:t>Inferring matching rules </a:t>
            </a:r>
          </a:p>
          <a:p>
            <a:r>
              <a:rPr lang="en-US" sz="2800" dirty="0"/>
              <a:t>Improving data quality with dependencies  </a:t>
            </a:r>
          </a:p>
          <a:p>
            <a:pPr lvl="1"/>
            <a:r>
              <a:rPr lang="en-US" sz="2800" dirty="0"/>
              <a:t>Data repairing </a:t>
            </a:r>
          </a:p>
          <a:p>
            <a:pPr lvl="1"/>
            <a:r>
              <a:rPr lang="en-US" sz="2800" dirty="0"/>
              <a:t>Condensed representations of all repairs </a:t>
            </a:r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dirty="0"/>
              <a:t> 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65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identification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98612" y="1905000"/>
            <a:ext cx="96774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Data deduplication, merge/purge, record linkage (matching): </a:t>
            </a:r>
            <a:r>
              <a:rPr lang="en-US" dirty="0"/>
              <a:t>to identify tuples from one or more relations that refer to the same real-world object. </a:t>
            </a:r>
          </a:p>
          <a:p>
            <a:r>
              <a:rPr lang="en-US" dirty="0"/>
              <a:t>Example: credit-card fraud detection</a:t>
            </a:r>
          </a:p>
          <a:p>
            <a:pPr lvl="1"/>
            <a:r>
              <a:rPr lang="en-US" dirty="0"/>
              <a:t>Schema: credit cards and billing transactions</a:t>
            </a:r>
          </a:p>
          <a:p>
            <a:pPr lvl="2"/>
            <a:r>
              <a:rPr lang="en-US" dirty="0">
                <a:solidFill>
                  <a:srgbClr val="00B0F0"/>
                </a:solidFill>
              </a:rPr>
              <a:t>card(C#, type, SSN, FN, LN, </a:t>
            </a:r>
            <a:r>
              <a:rPr lang="en-US" dirty="0" err="1">
                <a:solidFill>
                  <a:srgbClr val="00B0F0"/>
                </a:solidFill>
              </a:rPr>
              <a:t>addr</a:t>
            </a:r>
            <a:r>
              <a:rPr lang="en-US" dirty="0">
                <a:solidFill>
                  <a:srgbClr val="00B0F0"/>
                </a:solidFill>
              </a:rPr>
              <a:t>, </a:t>
            </a:r>
            <a:r>
              <a:rPr lang="en-US" dirty="0" err="1">
                <a:solidFill>
                  <a:srgbClr val="00B0F0"/>
                </a:solidFill>
              </a:rPr>
              <a:t>tel</a:t>
            </a:r>
            <a:r>
              <a:rPr lang="en-US" dirty="0">
                <a:solidFill>
                  <a:srgbClr val="00B0F0"/>
                </a:solidFill>
              </a:rPr>
              <a:t>, email)</a:t>
            </a:r>
            <a:r>
              <a:rPr lang="en-US" dirty="0"/>
              <a:t>,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billing(C#, item, price, FN, SN, post, </a:t>
            </a:r>
            <a:r>
              <a:rPr lang="en-US" dirty="0" err="1">
                <a:solidFill>
                  <a:srgbClr val="FF0000"/>
                </a:solidFill>
              </a:rPr>
              <a:t>phn</a:t>
            </a:r>
            <a:r>
              <a:rPr lang="en-US" dirty="0">
                <a:solidFill>
                  <a:srgbClr val="FF0000"/>
                </a:solidFill>
              </a:rPr>
              <a:t>, email)</a:t>
            </a:r>
            <a:r>
              <a:rPr lang="en-US" dirty="0"/>
              <a:t>.</a:t>
            </a:r>
          </a:p>
          <a:p>
            <a:pPr marL="576072" lvl="2" indent="0">
              <a:buNone/>
            </a:pPr>
            <a:endParaRPr lang="en-US" dirty="0"/>
          </a:p>
          <a:p>
            <a:pPr lvl="1"/>
            <a:r>
              <a:rPr lang="en-US" dirty="0"/>
              <a:t>For any instance (</a:t>
            </a:r>
            <a:r>
              <a:rPr lang="en-US" dirty="0">
                <a:solidFill>
                  <a:srgbClr val="00B0F0"/>
                </a:solidFill>
              </a:rPr>
              <a:t>Dc</a:t>
            </a:r>
            <a:r>
              <a:rPr lang="en-US" dirty="0"/>
              <a:t> , </a:t>
            </a:r>
            <a:r>
              <a:rPr lang="en-US" dirty="0">
                <a:solidFill>
                  <a:srgbClr val="FF0000"/>
                </a:solidFill>
              </a:rPr>
              <a:t>Db</a:t>
            </a:r>
            <a:r>
              <a:rPr lang="en-US" dirty="0"/>
              <a:t>) of (</a:t>
            </a:r>
            <a:r>
              <a:rPr lang="en-US" dirty="0">
                <a:solidFill>
                  <a:srgbClr val="00B0F0"/>
                </a:solidFill>
              </a:rPr>
              <a:t>card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billing</a:t>
            </a:r>
            <a:r>
              <a:rPr lang="en-US" dirty="0"/>
              <a:t>), t ∈ Dc , </a:t>
            </a:r>
            <a:r>
              <a:rPr lang="en-US" dirty="0">
                <a:solidFill>
                  <a:srgbClr val="FF0000"/>
                </a:solidFill>
              </a:rPr>
              <a:t>t ′ ∈ Db</a:t>
            </a:r>
            <a:r>
              <a:rPr lang="en-US" dirty="0"/>
              <a:t>, </a:t>
            </a:r>
          </a:p>
          <a:p>
            <a:pPr lvl="2"/>
            <a:r>
              <a:rPr lang="en-US" dirty="0"/>
              <a:t>if </a:t>
            </a:r>
            <a:r>
              <a:rPr lang="en-US" dirty="0">
                <a:solidFill>
                  <a:srgbClr val="00B0F0"/>
                </a:solidFill>
              </a:rPr>
              <a:t>t[C#</a:t>
            </a:r>
            <a:r>
              <a:rPr lang="en-US" dirty="0"/>
              <a:t>] = </a:t>
            </a:r>
            <a:r>
              <a:rPr lang="en-US" dirty="0">
                <a:solidFill>
                  <a:srgbClr val="FF0000"/>
                </a:solidFill>
              </a:rPr>
              <a:t>t ′ [C#]</a:t>
            </a:r>
            <a:r>
              <a:rPr lang="en-US" dirty="0"/>
              <a:t>, </a:t>
            </a:r>
          </a:p>
          <a:p>
            <a:pPr lvl="2"/>
            <a:r>
              <a:rPr lang="en-US" dirty="0"/>
              <a:t>then </a:t>
            </a:r>
            <a:r>
              <a:rPr lang="en-US" dirty="0">
                <a:solidFill>
                  <a:srgbClr val="00B0F0"/>
                </a:solidFill>
              </a:rPr>
              <a:t>t[</a:t>
            </a:r>
            <a:r>
              <a:rPr lang="en-US" dirty="0" err="1">
                <a:solidFill>
                  <a:srgbClr val="00B0F0"/>
                </a:solidFill>
              </a:rPr>
              <a:t>Yc</a:t>
            </a:r>
            <a:r>
              <a:rPr lang="en-US" dirty="0">
                <a:solidFill>
                  <a:srgbClr val="00B0F0"/>
                </a:solidFill>
              </a:rPr>
              <a:t> ]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t ′ [</a:t>
            </a:r>
            <a:r>
              <a:rPr lang="en-US" dirty="0" err="1">
                <a:solidFill>
                  <a:srgbClr val="FF0000"/>
                </a:solidFill>
              </a:rPr>
              <a:t>Yb</a:t>
            </a:r>
            <a:r>
              <a:rPr lang="en-US" dirty="0">
                <a:solidFill>
                  <a:srgbClr val="FF0000"/>
                </a:solidFill>
              </a:rPr>
              <a:t>] </a:t>
            </a:r>
            <a:r>
              <a:rPr lang="en-US" dirty="0"/>
              <a:t>must </a:t>
            </a:r>
            <a:r>
              <a:rPr lang="en-US" dirty="0">
                <a:solidFill>
                  <a:srgbClr val="FF0000"/>
                </a:solidFill>
              </a:rPr>
              <a:t>match</a:t>
            </a:r>
            <a:r>
              <a:rPr lang="en-US" dirty="0"/>
              <a:t> – refer to the same holder</a:t>
            </a:r>
          </a:p>
          <a:p>
            <a:pPr lvl="2"/>
            <a:endParaRPr lang="en-US" dirty="0"/>
          </a:p>
          <a:p>
            <a:pPr marL="576072" lvl="2" indent="0">
              <a:buNone/>
            </a:pPr>
            <a:r>
              <a:rPr lang="en-US" sz="2400" dirty="0" err="1">
                <a:solidFill>
                  <a:srgbClr val="00B0F0"/>
                </a:solidFill>
              </a:rPr>
              <a:t>Yc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00B0F0"/>
                </a:solidFill>
              </a:rPr>
              <a:t>[FN, LN, </a:t>
            </a:r>
            <a:r>
              <a:rPr lang="en-US" sz="2400" dirty="0" err="1">
                <a:solidFill>
                  <a:srgbClr val="00B0F0"/>
                </a:solidFill>
              </a:rPr>
              <a:t>addr</a:t>
            </a:r>
            <a:r>
              <a:rPr lang="en-US" sz="2400" dirty="0">
                <a:solidFill>
                  <a:srgbClr val="00B0F0"/>
                </a:solidFill>
              </a:rPr>
              <a:t>, </a:t>
            </a:r>
            <a:r>
              <a:rPr lang="en-US" sz="2400" dirty="0" err="1">
                <a:solidFill>
                  <a:srgbClr val="00B0F0"/>
                </a:solidFill>
              </a:rPr>
              <a:t>tel</a:t>
            </a:r>
            <a:r>
              <a:rPr lang="en-US" sz="2400" dirty="0">
                <a:solidFill>
                  <a:srgbClr val="00B0F0"/>
                </a:solidFill>
              </a:rPr>
              <a:t>, email]</a:t>
            </a:r>
            <a:r>
              <a:rPr lang="en-US" sz="2400" dirty="0"/>
              <a:t>, </a:t>
            </a:r>
            <a:r>
              <a:rPr lang="en-US" sz="2400" dirty="0" err="1">
                <a:solidFill>
                  <a:srgbClr val="FF0000"/>
                </a:solidFill>
              </a:rPr>
              <a:t>Yb</a:t>
            </a:r>
            <a:r>
              <a:rPr lang="en-US" sz="2400" dirty="0">
                <a:solidFill>
                  <a:srgbClr val="FF0000"/>
                </a:solidFill>
              </a:rPr>
              <a:t> = [FN, SN, post, </a:t>
            </a:r>
            <a:r>
              <a:rPr lang="en-US" sz="2400" dirty="0" err="1">
                <a:solidFill>
                  <a:srgbClr val="FF0000"/>
                </a:solidFill>
              </a:rPr>
              <a:t>phn</a:t>
            </a:r>
            <a:r>
              <a:rPr lang="en-US" sz="2400" dirty="0">
                <a:solidFill>
                  <a:srgbClr val="FF0000"/>
                </a:solidFill>
              </a:rPr>
              <a:t>, email]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336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Matching rules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98612" y="1905000"/>
            <a:ext cx="9677400" cy="426720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Challenges: </a:t>
            </a:r>
            <a:r>
              <a:rPr lang="en-US" sz="2400" dirty="0">
                <a:solidFill>
                  <a:srgbClr val="FF0000"/>
                </a:solidFill>
              </a:rPr>
              <a:t>unreliable</a:t>
            </a:r>
            <a:r>
              <a:rPr lang="en-US" sz="2400" dirty="0"/>
              <a:t> data sources, </a:t>
            </a:r>
            <a:r>
              <a:rPr lang="en-US" sz="2400" dirty="0">
                <a:solidFill>
                  <a:srgbClr val="FF0000"/>
                </a:solidFill>
              </a:rPr>
              <a:t>different</a:t>
            </a:r>
            <a:r>
              <a:rPr lang="en-US" sz="2400" dirty="0"/>
              <a:t> representations …</a:t>
            </a:r>
          </a:p>
          <a:p>
            <a:r>
              <a:rPr lang="en-US" dirty="0"/>
              <a:t>Matching rules: </a:t>
            </a:r>
            <a:r>
              <a:rPr lang="en-US" dirty="0">
                <a:solidFill>
                  <a:srgbClr val="FF0000"/>
                </a:solidFill>
              </a:rPr>
              <a:t>what attributes </a:t>
            </a:r>
            <a:r>
              <a:rPr lang="en-US" dirty="0"/>
              <a:t>to compare and </a:t>
            </a:r>
            <a:r>
              <a:rPr lang="en-US" dirty="0">
                <a:solidFill>
                  <a:srgbClr val="FF0000"/>
                </a:solidFill>
              </a:rPr>
              <a:t>how to compare </a:t>
            </a:r>
            <a:r>
              <a:rPr lang="en-US" dirty="0"/>
              <a:t>the attributes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00B0F0"/>
                </a:solidFill>
              </a:rPr>
              <a:t>t[LN, </a:t>
            </a:r>
            <a:r>
              <a:rPr lang="en-US" dirty="0" err="1">
                <a:solidFill>
                  <a:srgbClr val="00B0F0"/>
                </a:solidFill>
              </a:rPr>
              <a:t>addr</a:t>
            </a:r>
            <a:r>
              <a:rPr lang="en-US" dirty="0">
                <a:solidFill>
                  <a:srgbClr val="00B0F0"/>
                </a:solidFill>
              </a:rPr>
              <a:t>]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t ′ [SN, post]</a:t>
            </a:r>
            <a:r>
              <a:rPr lang="en-US" dirty="0"/>
              <a:t> match, and 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00B0F0"/>
                </a:solidFill>
              </a:rPr>
              <a:t>t[FN]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t ′ [FN] </a:t>
            </a:r>
            <a:r>
              <a:rPr lang="en-US" dirty="0"/>
              <a:t>either match or are </a:t>
            </a:r>
            <a:r>
              <a:rPr lang="en-US" dirty="0">
                <a:solidFill>
                  <a:srgbClr val="FF0000"/>
                </a:solidFill>
              </a:rPr>
              <a:t>similar</a:t>
            </a:r>
            <a:r>
              <a:rPr lang="en-US" dirty="0"/>
              <a:t> w.r.t. a similarity relation </a:t>
            </a:r>
            <a:r>
              <a:rPr lang="en-US" dirty="0">
                <a:solidFill>
                  <a:srgbClr val="FF0000"/>
                </a:solidFill>
              </a:rPr>
              <a:t>≈d 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then t[</a:t>
            </a:r>
            <a:r>
              <a:rPr lang="en-US" dirty="0" err="1">
                <a:solidFill>
                  <a:srgbClr val="00B0F0"/>
                </a:solidFill>
              </a:rPr>
              <a:t>Yc</a:t>
            </a:r>
            <a:r>
              <a:rPr lang="en-US" dirty="0">
                <a:solidFill>
                  <a:srgbClr val="00B0F0"/>
                </a:solidFill>
              </a:rPr>
              <a:t> ]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t ′ [</a:t>
            </a:r>
            <a:r>
              <a:rPr lang="en-US" dirty="0" err="1">
                <a:solidFill>
                  <a:srgbClr val="FF0000"/>
                </a:solidFill>
              </a:rPr>
              <a:t>Yb</a:t>
            </a:r>
            <a:r>
              <a:rPr lang="en-US" dirty="0">
                <a:solidFill>
                  <a:srgbClr val="FF0000"/>
                </a:solidFill>
              </a:rPr>
              <a:t>]</a:t>
            </a:r>
            <a:r>
              <a:rPr lang="en-US" dirty="0"/>
              <a:t> match</a:t>
            </a:r>
          </a:p>
          <a:p>
            <a:r>
              <a:rPr lang="en-US" dirty="0"/>
              <a:t>We can identify </a:t>
            </a:r>
            <a:r>
              <a:rPr lang="en-US" dirty="0">
                <a:solidFill>
                  <a:srgbClr val="00B0F0"/>
                </a:solidFill>
              </a:rPr>
              <a:t>t[</a:t>
            </a:r>
            <a:r>
              <a:rPr lang="en-US" dirty="0" err="1">
                <a:solidFill>
                  <a:srgbClr val="00B0F0"/>
                </a:solidFill>
              </a:rPr>
              <a:t>Yc</a:t>
            </a:r>
            <a:r>
              <a:rPr lang="en-US" dirty="0">
                <a:solidFill>
                  <a:srgbClr val="00B0F0"/>
                </a:solidFill>
              </a:rPr>
              <a:t> ]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t ′ [</a:t>
            </a:r>
            <a:r>
              <a:rPr lang="en-US" dirty="0" err="1">
                <a:solidFill>
                  <a:srgbClr val="FF0000"/>
                </a:solidFill>
              </a:rPr>
              <a:t>Yb</a:t>
            </a:r>
            <a:r>
              <a:rPr lang="en-US" dirty="0">
                <a:solidFill>
                  <a:srgbClr val="FF0000"/>
                </a:solidFill>
              </a:rPr>
              <a:t>]</a:t>
            </a:r>
            <a:r>
              <a:rPr lang="en-US" dirty="0"/>
              <a:t> even if they </a:t>
            </a:r>
            <a:r>
              <a:rPr lang="en-US" dirty="0">
                <a:solidFill>
                  <a:srgbClr val="FF0000"/>
                </a:solidFill>
              </a:rPr>
              <a:t>radically differ </a:t>
            </a:r>
            <a:r>
              <a:rPr lang="en-US" dirty="0"/>
              <a:t>in some attributes</a:t>
            </a:r>
          </a:p>
          <a:p>
            <a:pPr lvl="1"/>
            <a:r>
              <a:rPr lang="en-US" dirty="0"/>
              <a:t>comparing </a:t>
            </a:r>
            <a:r>
              <a:rPr lang="en-US" dirty="0">
                <a:solidFill>
                  <a:srgbClr val="00B0F0"/>
                </a:solidFill>
              </a:rPr>
              <a:t>t[LN, </a:t>
            </a:r>
            <a:r>
              <a:rPr lang="en-US" dirty="0" err="1">
                <a:solidFill>
                  <a:srgbClr val="00B0F0"/>
                </a:solidFill>
              </a:rPr>
              <a:t>addr</a:t>
            </a:r>
            <a:r>
              <a:rPr lang="en-US" dirty="0">
                <a:solidFill>
                  <a:srgbClr val="00B0F0"/>
                </a:solidFill>
              </a:rPr>
              <a:t>, FN]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t ′ [SN, post, FN] </a:t>
            </a:r>
            <a:r>
              <a:rPr lang="en-US" dirty="0"/>
              <a:t>instead of </a:t>
            </a:r>
            <a:r>
              <a:rPr lang="en-US" dirty="0">
                <a:solidFill>
                  <a:srgbClr val="00B0F0"/>
                </a:solidFill>
              </a:rPr>
              <a:t>t[FN, LN, </a:t>
            </a:r>
            <a:r>
              <a:rPr lang="en-US" dirty="0" err="1">
                <a:solidFill>
                  <a:srgbClr val="00B0F0"/>
                </a:solidFill>
              </a:rPr>
              <a:t>addr</a:t>
            </a:r>
            <a:r>
              <a:rPr lang="en-US" dirty="0">
                <a:solidFill>
                  <a:srgbClr val="00B0F0"/>
                </a:solidFill>
              </a:rPr>
              <a:t>, </a:t>
            </a:r>
            <a:r>
              <a:rPr lang="en-US" dirty="0" err="1">
                <a:solidFill>
                  <a:srgbClr val="00B0F0"/>
                </a:solidFill>
              </a:rPr>
              <a:t>tel</a:t>
            </a:r>
            <a:r>
              <a:rPr lang="en-US" dirty="0">
                <a:solidFill>
                  <a:srgbClr val="00B0F0"/>
                </a:solidFill>
              </a:rPr>
              <a:t>, email]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t ′ [FN, SN, post, </a:t>
            </a:r>
            <a:r>
              <a:rPr lang="en-US" dirty="0" err="1">
                <a:solidFill>
                  <a:srgbClr val="FF0000"/>
                </a:solidFill>
              </a:rPr>
              <a:t>phn</a:t>
            </a:r>
            <a:r>
              <a:rPr lang="en-US" dirty="0">
                <a:solidFill>
                  <a:srgbClr val="FF0000"/>
                </a:solidFill>
              </a:rPr>
              <a:t>, email]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similarity </a:t>
            </a:r>
            <a:r>
              <a:rPr lang="en-US" dirty="0">
                <a:solidFill>
                  <a:srgbClr val="FF0000"/>
                </a:solidFill>
              </a:rPr>
              <a:t>≈d </a:t>
            </a:r>
            <a:r>
              <a:rPr lang="en-US" dirty="0"/>
              <a:t>instead of equality on </a:t>
            </a:r>
            <a:r>
              <a:rPr lang="en-US" dirty="0">
                <a:solidFill>
                  <a:srgbClr val="00B0F0"/>
                </a:solidFill>
              </a:rPr>
              <a:t>FN</a:t>
            </a:r>
          </a:p>
        </p:txBody>
      </p:sp>
    </p:spTree>
    <p:extLst>
      <p:ext uri="{BB962C8B-B14F-4D97-AF65-F5344CB8AC3E}">
        <p14:creationId xmlns:p14="http://schemas.microsoft.com/office/powerpoint/2010/main" val="392546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Matching dependencies (MDs)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An </a:t>
            </a:r>
            <a:r>
              <a:rPr lang="en-US" dirty="0">
                <a:solidFill>
                  <a:srgbClr val="00B0F0"/>
                </a:solidFill>
              </a:rPr>
              <a:t>MD</a:t>
            </a:r>
            <a:r>
              <a:rPr lang="en-US" dirty="0"/>
              <a:t> </a:t>
            </a:r>
            <a:r>
              <a:rPr lang="el-GR" dirty="0"/>
              <a:t>φ </a:t>
            </a:r>
            <a:r>
              <a:rPr lang="en-US" dirty="0"/>
              <a:t>defined on schemas (R1, R2):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MD φ </a:t>
            </a:r>
            <a:r>
              <a:rPr lang="en-US" dirty="0">
                <a:solidFill>
                  <a:srgbClr val="FF0000"/>
                </a:solidFill>
              </a:rPr>
              <a:t>holds</a:t>
            </a:r>
            <a:r>
              <a:rPr lang="en-US" dirty="0"/>
              <a:t> on (D1, D2), where Di is an instance of </a:t>
            </a:r>
            <a:r>
              <a:rPr lang="en-US" dirty="0" err="1"/>
              <a:t>Ri</a:t>
            </a:r>
            <a:r>
              <a:rPr lang="en-US" dirty="0"/>
              <a:t> ,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marL="301752" lvl="1" indent="0">
              <a:buNone/>
            </a:pPr>
            <a:r>
              <a:rPr lang="el-GR" dirty="0"/>
              <a:t>φ1: </a:t>
            </a:r>
            <a:r>
              <a:rPr lang="en-US" dirty="0">
                <a:solidFill>
                  <a:srgbClr val="00B0F0"/>
                </a:solidFill>
              </a:rPr>
              <a:t>card[LN]</a:t>
            </a:r>
            <a:r>
              <a:rPr lang="en-US" dirty="0"/>
              <a:t> ⇋ </a:t>
            </a:r>
            <a:r>
              <a:rPr lang="en-US" dirty="0">
                <a:solidFill>
                  <a:srgbClr val="FF0000"/>
                </a:solidFill>
              </a:rPr>
              <a:t>billing[SN]</a:t>
            </a:r>
            <a:r>
              <a:rPr lang="en-US" dirty="0"/>
              <a:t> ∧ </a:t>
            </a:r>
            <a:r>
              <a:rPr lang="en-US" dirty="0">
                <a:solidFill>
                  <a:srgbClr val="00B0F0"/>
                </a:solidFill>
              </a:rPr>
              <a:t>card[</a:t>
            </a:r>
            <a:r>
              <a:rPr lang="en-US" dirty="0" err="1">
                <a:solidFill>
                  <a:srgbClr val="00B0F0"/>
                </a:solidFill>
              </a:rPr>
              <a:t>addr</a:t>
            </a:r>
            <a:r>
              <a:rPr lang="en-US" dirty="0">
                <a:solidFill>
                  <a:srgbClr val="00B0F0"/>
                </a:solidFill>
              </a:rPr>
              <a:t>]</a:t>
            </a:r>
            <a:r>
              <a:rPr lang="en-US" dirty="0"/>
              <a:t> ⇋ </a:t>
            </a:r>
            <a:r>
              <a:rPr lang="en-US" dirty="0">
                <a:solidFill>
                  <a:srgbClr val="FF0000"/>
                </a:solidFill>
              </a:rPr>
              <a:t>billing[post] </a:t>
            </a:r>
            <a:r>
              <a:rPr lang="en-US" dirty="0"/>
              <a:t>∧ </a:t>
            </a:r>
            <a:r>
              <a:rPr lang="en-US" dirty="0">
                <a:solidFill>
                  <a:srgbClr val="00B0F0"/>
                </a:solidFill>
              </a:rPr>
              <a:t>card[FN]</a:t>
            </a:r>
            <a:r>
              <a:rPr lang="en-US" dirty="0"/>
              <a:t> ⇋ </a:t>
            </a:r>
            <a:r>
              <a:rPr lang="en-US" dirty="0">
                <a:solidFill>
                  <a:srgbClr val="FF0000"/>
                </a:solidFill>
              </a:rPr>
              <a:t>billing[FN]</a:t>
            </a:r>
            <a:r>
              <a:rPr lang="en-US" dirty="0"/>
              <a:t> → </a:t>
            </a:r>
            <a:r>
              <a:rPr lang="en-US" dirty="0">
                <a:solidFill>
                  <a:srgbClr val="00B0F0"/>
                </a:solidFill>
              </a:rPr>
              <a:t>card[</a:t>
            </a:r>
            <a:r>
              <a:rPr lang="en-US" dirty="0" err="1">
                <a:solidFill>
                  <a:srgbClr val="00B0F0"/>
                </a:solidFill>
              </a:rPr>
              <a:t>Yc</a:t>
            </a:r>
            <a:r>
              <a:rPr lang="en-US" dirty="0">
                <a:solidFill>
                  <a:srgbClr val="00B0F0"/>
                </a:solidFill>
              </a:rPr>
              <a:t> ]</a:t>
            </a:r>
            <a:r>
              <a:rPr lang="en-US" dirty="0"/>
              <a:t> ⇋ </a:t>
            </a:r>
            <a:r>
              <a:rPr lang="en-US" dirty="0">
                <a:solidFill>
                  <a:srgbClr val="FF0000"/>
                </a:solidFill>
              </a:rPr>
              <a:t>billing[</a:t>
            </a:r>
            <a:r>
              <a:rPr lang="en-US" dirty="0" err="1">
                <a:solidFill>
                  <a:srgbClr val="FF0000"/>
                </a:solidFill>
              </a:rPr>
              <a:t>Yb</a:t>
            </a:r>
            <a:r>
              <a:rPr lang="en-US" dirty="0">
                <a:solidFill>
                  <a:srgbClr val="FF0000"/>
                </a:solidFill>
              </a:rPr>
              <a:t>] </a:t>
            </a:r>
          </a:p>
          <a:p>
            <a:pPr marL="301752" lvl="1" indent="0">
              <a:buNone/>
            </a:pPr>
            <a:endParaRPr lang="en-US" dirty="0"/>
          </a:p>
          <a:p>
            <a:pPr marL="301752" lvl="1" indent="0">
              <a:buNone/>
            </a:pPr>
            <a:r>
              <a:rPr lang="el-GR" dirty="0"/>
              <a:t>φ2: </a:t>
            </a:r>
            <a:r>
              <a:rPr lang="en-US" dirty="0">
                <a:solidFill>
                  <a:srgbClr val="00B0F0"/>
                </a:solidFill>
              </a:rPr>
              <a:t>card[LN] </a:t>
            </a:r>
            <a:r>
              <a:rPr lang="en-US" dirty="0"/>
              <a:t>⇋ billing[SN] ∧ </a:t>
            </a:r>
            <a:r>
              <a:rPr lang="en-US" dirty="0">
                <a:solidFill>
                  <a:srgbClr val="00B0F0"/>
                </a:solidFill>
              </a:rPr>
              <a:t>card[</a:t>
            </a:r>
            <a:r>
              <a:rPr lang="en-US" dirty="0" err="1">
                <a:solidFill>
                  <a:srgbClr val="00B0F0"/>
                </a:solidFill>
              </a:rPr>
              <a:t>addr</a:t>
            </a:r>
            <a:r>
              <a:rPr lang="en-US" dirty="0">
                <a:solidFill>
                  <a:srgbClr val="00B0F0"/>
                </a:solidFill>
              </a:rPr>
              <a:t>]</a:t>
            </a:r>
            <a:r>
              <a:rPr lang="en-US" dirty="0"/>
              <a:t> ⇋ billing[post] ∧ </a:t>
            </a:r>
            <a:r>
              <a:rPr lang="en-US" dirty="0">
                <a:solidFill>
                  <a:srgbClr val="00B0F0"/>
                </a:solidFill>
              </a:rPr>
              <a:t>card[FN]</a:t>
            </a:r>
            <a:r>
              <a:rPr lang="en-US" dirty="0"/>
              <a:t> ≈d billing[FN] → </a:t>
            </a:r>
            <a:r>
              <a:rPr lang="en-US" dirty="0">
                <a:solidFill>
                  <a:srgbClr val="00B0F0"/>
                </a:solidFill>
              </a:rPr>
              <a:t>card[</a:t>
            </a:r>
            <a:r>
              <a:rPr lang="en-US" dirty="0" err="1">
                <a:solidFill>
                  <a:srgbClr val="00B0F0"/>
                </a:solidFill>
              </a:rPr>
              <a:t>Yc</a:t>
            </a:r>
            <a:r>
              <a:rPr lang="en-US" dirty="0">
                <a:solidFill>
                  <a:srgbClr val="00B0F0"/>
                </a:solidFill>
              </a:rPr>
              <a:t> ] </a:t>
            </a:r>
            <a:r>
              <a:rPr lang="en-US" dirty="0"/>
              <a:t>⇋ </a:t>
            </a:r>
            <a:r>
              <a:rPr lang="en-US" dirty="0">
                <a:solidFill>
                  <a:srgbClr val="FF0000"/>
                </a:solidFill>
              </a:rPr>
              <a:t>billing[</a:t>
            </a:r>
            <a:r>
              <a:rPr lang="en-US" dirty="0" err="1">
                <a:solidFill>
                  <a:srgbClr val="FF0000"/>
                </a:solidFill>
              </a:rPr>
              <a:t>Yb</a:t>
            </a:r>
            <a:r>
              <a:rPr lang="en-US" dirty="0">
                <a:solidFill>
                  <a:srgbClr val="FF0000"/>
                </a:solidFill>
              </a:rPr>
              <a:t>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612" y="2248718"/>
            <a:ext cx="4591050" cy="11231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0612" y="4191001"/>
            <a:ext cx="4133850" cy="58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03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Dirty data is </a:t>
            </a:r>
            <a:r>
              <a:rPr lang="en-US" dirty="0">
                <a:solidFill>
                  <a:srgbClr val="FF0000"/>
                </a:solidFill>
              </a:rPr>
              <a:t>costly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Poor data costs US companies </a:t>
            </a:r>
            <a:r>
              <a:rPr lang="en-US" dirty="0">
                <a:solidFill>
                  <a:srgbClr val="FF0000"/>
                </a:solidFill>
              </a:rPr>
              <a:t>$600 billion </a:t>
            </a:r>
            <a:r>
              <a:rPr lang="en-US" dirty="0"/>
              <a:t>annually; </a:t>
            </a:r>
          </a:p>
          <a:p>
            <a:r>
              <a:rPr lang="en-US" dirty="0"/>
              <a:t>Erroneously priced data in retail databases costs US customers $</a:t>
            </a:r>
            <a:r>
              <a:rPr lang="en-US" dirty="0">
                <a:solidFill>
                  <a:srgbClr val="FF0000"/>
                </a:solidFill>
              </a:rPr>
              <a:t>2.5 billion </a:t>
            </a:r>
            <a:r>
              <a:rPr lang="en-US" dirty="0"/>
              <a:t>each year;</a:t>
            </a:r>
          </a:p>
          <a:p>
            <a:r>
              <a:rPr lang="en-US" dirty="0"/>
              <a:t>World-wide losses from payment card fraud reached </a:t>
            </a:r>
            <a:r>
              <a:rPr lang="en-US" dirty="0">
                <a:solidFill>
                  <a:srgbClr val="FF0000"/>
                </a:solidFill>
              </a:rPr>
              <a:t>$4.84 billion </a:t>
            </a:r>
            <a:r>
              <a:rPr lang="en-US" dirty="0"/>
              <a:t>in 2006; 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30% – 80% </a:t>
            </a:r>
            <a:r>
              <a:rPr lang="en-US" dirty="0"/>
              <a:t>of the development time for data cleaning in a data integration project; </a:t>
            </a:r>
          </a:p>
          <a:p>
            <a:r>
              <a:rPr lang="en-US" dirty="0"/>
              <a:t>don’t forget “dirty data” about </a:t>
            </a:r>
            <a:r>
              <a:rPr lang="en-US" dirty="0">
                <a:solidFill>
                  <a:srgbClr val="FF0000"/>
                </a:solidFill>
              </a:rPr>
              <a:t>WMD in Iraq</a:t>
            </a:r>
            <a:r>
              <a:rPr lang="en-US" dirty="0"/>
              <a:t> </a:t>
            </a:r>
          </a:p>
          <a:p>
            <a:r>
              <a:rPr lang="en-US" dirty="0"/>
              <a:t>The market for data quality tools is growing at </a:t>
            </a:r>
            <a:r>
              <a:rPr lang="en-US" dirty="0">
                <a:solidFill>
                  <a:srgbClr val="00B0F0"/>
                </a:solidFill>
              </a:rPr>
              <a:t>17%</a:t>
            </a:r>
            <a:r>
              <a:rPr lang="en-US" dirty="0"/>
              <a:t> annually ≫ </a:t>
            </a:r>
            <a:r>
              <a:rPr lang="en-US" dirty="0">
                <a:solidFill>
                  <a:srgbClr val="00B0F0"/>
                </a:solidFill>
              </a:rPr>
              <a:t>7% </a:t>
            </a:r>
            <a:r>
              <a:rPr lang="en-US" dirty="0"/>
              <a:t>average of IT segments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36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matching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/>
          <a:lstStyle/>
          <a:p>
            <a:r>
              <a:rPr lang="en-US" dirty="0"/>
              <a:t>If </a:t>
            </a:r>
            <a:r>
              <a:rPr lang="en-US" dirty="0">
                <a:solidFill>
                  <a:srgbClr val="00B0F0"/>
                </a:solidFill>
              </a:rPr>
              <a:t>t[</a:t>
            </a:r>
            <a:r>
              <a:rPr lang="en-US" dirty="0" err="1">
                <a:solidFill>
                  <a:srgbClr val="00B0F0"/>
                </a:solidFill>
              </a:rPr>
              <a:t>tel</a:t>
            </a:r>
            <a:r>
              <a:rPr lang="en-US" dirty="0">
                <a:solidFill>
                  <a:srgbClr val="00B0F0"/>
                </a:solidFill>
              </a:rPr>
              <a:t>]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t ′ [</a:t>
            </a:r>
            <a:r>
              <a:rPr lang="en-US" dirty="0" err="1">
                <a:solidFill>
                  <a:srgbClr val="FF0000"/>
                </a:solidFill>
              </a:rPr>
              <a:t>phn</a:t>
            </a:r>
            <a:r>
              <a:rPr lang="en-US" dirty="0">
                <a:solidFill>
                  <a:srgbClr val="FF0000"/>
                </a:solidFill>
              </a:rPr>
              <a:t>] </a:t>
            </a:r>
            <a:r>
              <a:rPr lang="en-US" dirty="0"/>
              <a:t>equal, then </a:t>
            </a:r>
            <a:r>
              <a:rPr lang="en-US" dirty="0">
                <a:solidFill>
                  <a:srgbClr val="00B0F0"/>
                </a:solidFill>
              </a:rPr>
              <a:t>t[</a:t>
            </a:r>
            <a:r>
              <a:rPr lang="en-US" dirty="0" err="1">
                <a:solidFill>
                  <a:srgbClr val="00B0F0"/>
                </a:solidFill>
              </a:rPr>
              <a:t>addr</a:t>
            </a:r>
            <a:r>
              <a:rPr lang="en-US" dirty="0">
                <a:solidFill>
                  <a:srgbClr val="00B0F0"/>
                </a:solidFill>
              </a:rPr>
              <a:t>] </a:t>
            </a:r>
            <a:r>
              <a:rPr lang="en-US" dirty="0"/>
              <a:t>⇋ </a:t>
            </a:r>
            <a:r>
              <a:rPr lang="en-US" dirty="0">
                <a:solidFill>
                  <a:srgbClr val="FF0000"/>
                </a:solidFill>
              </a:rPr>
              <a:t>t ′ [post]</a:t>
            </a:r>
          </a:p>
          <a:p>
            <a:r>
              <a:rPr lang="en-US" dirty="0"/>
              <a:t>If </a:t>
            </a:r>
            <a:r>
              <a:rPr lang="en-US" dirty="0">
                <a:solidFill>
                  <a:srgbClr val="00B0F0"/>
                </a:solidFill>
              </a:rPr>
              <a:t>t[email]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t ′ [email] </a:t>
            </a:r>
            <a:r>
              <a:rPr lang="en-US" dirty="0"/>
              <a:t>equal, then </a:t>
            </a:r>
            <a:r>
              <a:rPr lang="en-US" dirty="0">
                <a:solidFill>
                  <a:srgbClr val="00B0F0"/>
                </a:solidFill>
              </a:rPr>
              <a:t>t[FN, LN] </a:t>
            </a:r>
            <a:r>
              <a:rPr lang="en-US" dirty="0"/>
              <a:t>⇋ </a:t>
            </a:r>
            <a:r>
              <a:rPr lang="en-US" dirty="0">
                <a:solidFill>
                  <a:srgbClr val="FF0000"/>
                </a:solidFill>
              </a:rPr>
              <a:t>t ′ [FN, SN].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dirty="0"/>
              <a:t>φ3: </a:t>
            </a:r>
            <a:r>
              <a:rPr lang="en-US" dirty="0">
                <a:solidFill>
                  <a:srgbClr val="00B0F0"/>
                </a:solidFill>
              </a:rPr>
              <a:t>card[</a:t>
            </a:r>
            <a:r>
              <a:rPr lang="en-US" dirty="0" err="1">
                <a:solidFill>
                  <a:srgbClr val="00B0F0"/>
                </a:solidFill>
              </a:rPr>
              <a:t>tel</a:t>
            </a:r>
            <a:r>
              <a:rPr lang="en-US" dirty="0">
                <a:solidFill>
                  <a:srgbClr val="00B0F0"/>
                </a:solidFill>
              </a:rPr>
              <a:t>] </a:t>
            </a:r>
            <a:r>
              <a:rPr lang="en-US" dirty="0"/>
              <a:t>= </a:t>
            </a:r>
            <a:r>
              <a:rPr lang="en-US" dirty="0">
                <a:solidFill>
                  <a:srgbClr val="FF0000"/>
                </a:solidFill>
              </a:rPr>
              <a:t>billing[</a:t>
            </a:r>
            <a:r>
              <a:rPr lang="en-US" dirty="0" err="1">
                <a:solidFill>
                  <a:srgbClr val="FF0000"/>
                </a:solidFill>
              </a:rPr>
              <a:t>phn</a:t>
            </a:r>
            <a:r>
              <a:rPr lang="en-US" dirty="0">
                <a:solidFill>
                  <a:srgbClr val="FF0000"/>
                </a:solidFill>
              </a:rPr>
              <a:t>] </a:t>
            </a:r>
            <a:r>
              <a:rPr lang="en-US" dirty="0"/>
              <a:t>→ </a:t>
            </a:r>
            <a:r>
              <a:rPr lang="en-US" dirty="0">
                <a:solidFill>
                  <a:srgbClr val="00B0F0"/>
                </a:solidFill>
              </a:rPr>
              <a:t>card[</a:t>
            </a:r>
            <a:r>
              <a:rPr lang="en-US" dirty="0" err="1">
                <a:solidFill>
                  <a:srgbClr val="00B0F0"/>
                </a:solidFill>
              </a:rPr>
              <a:t>addr</a:t>
            </a:r>
            <a:r>
              <a:rPr lang="en-US" dirty="0">
                <a:solidFill>
                  <a:srgbClr val="00B0F0"/>
                </a:solidFill>
              </a:rPr>
              <a:t>] </a:t>
            </a:r>
            <a:r>
              <a:rPr lang="en-US" dirty="0"/>
              <a:t>⇋ </a:t>
            </a:r>
            <a:r>
              <a:rPr lang="en-US" dirty="0">
                <a:solidFill>
                  <a:srgbClr val="FF0000"/>
                </a:solidFill>
              </a:rPr>
              <a:t>billing[post] </a:t>
            </a:r>
          </a:p>
          <a:p>
            <a:pPr marL="0" indent="0">
              <a:buNone/>
            </a:pPr>
            <a:r>
              <a:rPr lang="el-GR" dirty="0"/>
              <a:t>φ4: </a:t>
            </a:r>
            <a:r>
              <a:rPr lang="en-US" dirty="0">
                <a:solidFill>
                  <a:srgbClr val="00B0F0"/>
                </a:solidFill>
              </a:rPr>
              <a:t>card[email] </a:t>
            </a:r>
            <a:r>
              <a:rPr lang="en-US" dirty="0"/>
              <a:t>= </a:t>
            </a:r>
            <a:r>
              <a:rPr lang="en-US" dirty="0">
                <a:solidFill>
                  <a:srgbClr val="FF0000"/>
                </a:solidFill>
              </a:rPr>
              <a:t>billing[email] </a:t>
            </a:r>
            <a:r>
              <a:rPr lang="en-US" dirty="0"/>
              <a:t>→ </a:t>
            </a:r>
            <a:r>
              <a:rPr lang="en-US" dirty="0">
                <a:solidFill>
                  <a:srgbClr val="00B0F0"/>
                </a:solidFill>
              </a:rPr>
              <a:t>card[FN,LN] </a:t>
            </a:r>
            <a:r>
              <a:rPr lang="en-US" dirty="0"/>
              <a:t>⇋ </a:t>
            </a:r>
            <a:r>
              <a:rPr lang="en-US" dirty="0">
                <a:solidFill>
                  <a:srgbClr val="FF0000"/>
                </a:solidFill>
              </a:rPr>
              <a:t>billing[FN,SN]</a:t>
            </a:r>
          </a:p>
        </p:txBody>
      </p:sp>
    </p:spTree>
    <p:extLst>
      <p:ext uri="{BB962C8B-B14F-4D97-AF65-F5344CB8AC3E}">
        <p14:creationId xmlns:p14="http://schemas.microsoft.com/office/powerpoint/2010/main" val="31722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Known vs. unknown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card[LN]</a:t>
            </a:r>
            <a:r>
              <a:rPr lang="en-US" dirty="0"/>
              <a:t> ⇋ </a:t>
            </a:r>
            <a:r>
              <a:rPr lang="en-US" dirty="0">
                <a:solidFill>
                  <a:srgbClr val="FF0000"/>
                </a:solidFill>
              </a:rPr>
              <a:t>billing[SN]</a:t>
            </a:r>
            <a:r>
              <a:rPr lang="en-US" dirty="0"/>
              <a:t> ∧ </a:t>
            </a:r>
            <a:r>
              <a:rPr lang="en-US" dirty="0">
                <a:solidFill>
                  <a:srgbClr val="00B0F0"/>
                </a:solidFill>
              </a:rPr>
              <a:t>card[</a:t>
            </a:r>
            <a:r>
              <a:rPr lang="en-US" dirty="0" err="1">
                <a:solidFill>
                  <a:srgbClr val="00B0F0"/>
                </a:solidFill>
              </a:rPr>
              <a:t>addr</a:t>
            </a:r>
            <a:r>
              <a:rPr lang="en-US" dirty="0">
                <a:solidFill>
                  <a:srgbClr val="00B0F0"/>
                </a:solidFill>
              </a:rPr>
              <a:t>]</a:t>
            </a:r>
            <a:r>
              <a:rPr lang="en-US" dirty="0"/>
              <a:t> ⇋ </a:t>
            </a:r>
            <a:r>
              <a:rPr lang="en-US" dirty="0">
                <a:solidFill>
                  <a:srgbClr val="FF0000"/>
                </a:solidFill>
              </a:rPr>
              <a:t>billing[post]</a:t>
            </a:r>
            <a:r>
              <a:rPr lang="en-US" dirty="0"/>
              <a:t> ∧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F0"/>
                </a:solidFill>
              </a:rPr>
              <a:t>card[FN]</a:t>
            </a:r>
            <a:r>
              <a:rPr lang="en-US" dirty="0"/>
              <a:t> ≈d </a:t>
            </a:r>
            <a:r>
              <a:rPr lang="en-US" dirty="0">
                <a:solidFill>
                  <a:srgbClr val="FF0000"/>
                </a:solidFill>
              </a:rPr>
              <a:t>billing[FN]</a:t>
            </a:r>
            <a:r>
              <a:rPr lang="en-US" dirty="0"/>
              <a:t> → </a:t>
            </a:r>
            <a:r>
              <a:rPr lang="en-US" dirty="0">
                <a:solidFill>
                  <a:srgbClr val="00B0F0"/>
                </a:solidFill>
              </a:rPr>
              <a:t>card[</a:t>
            </a:r>
            <a:r>
              <a:rPr lang="en-US" dirty="0" err="1">
                <a:solidFill>
                  <a:srgbClr val="00B0F0"/>
                </a:solidFill>
              </a:rPr>
              <a:t>Yc</a:t>
            </a:r>
            <a:r>
              <a:rPr lang="en-US" dirty="0">
                <a:solidFill>
                  <a:srgbClr val="00B0F0"/>
                </a:solidFill>
              </a:rPr>
              <a:t> ] </a:t>
            </a:r>
            <a:r>
              <a:rPr lang="en-US" dirty="0"/>
              <a:t>⇋ </a:t>
            </a:r>
            <a:r>
              <a:rPr lang="en-US" dirty="0">
                <a:solidFill>
                  <a:srgbClr val="FF0000"/>
                </a:solidFill>
              </a:rPr>
              <a:t>billing[</a:t>
            </a:r>
            <a:r>
              <a:rPr lang="en-US" dirty="0" err="1">
                <a:solidFill>
                  <a:srgbClr val="FF0000"/>
                </a:solidFill>
              </a:rPr>
              <a:t>Yb</a:t>
            </a:r>
            <a:r>
              <a:rPr lang="en-US" dirty="0">
                <a:solidFill>
                  <a:srgbClr val="FF0000"/>
                </a:solidFill>
              </a:rPr>
              <a:t>]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Similarity</a:t>
            </a:r>
            <a:r>
              <a:rPr lang="en-US" dirty="0"/>
              <a:t> ≈ (except ⇋), e.g., =, ≈d : to compare data values in unreliable sources</a:t>
            </a:r>
          </a:p>
          <a:p>
            <a:pPr lvl="1"/>
            <a:r>
              <a:rPr lang="en-US" dirty="0"/>
              <a:t>similarity metrics: edit distance, q-grams, </a:t>
            </a:r>
            <a:r>
              <a:rPr lang="en-US" dirty="0" err="1"/>
              <a:t>Jaro</a:t>
            </a:r>
            <a:r>
              <a:rPr lang="en-US" dirty="0"/>
              <a:t> distance, ...</a:t>
            </a:r>
          </a:p>
          <a:p>
            <a:pPr lvl="1"/>
            <a:r>
              <a:rPr lang="en-US" dirty="0"/>
              <a:t>total mappings defined on specific domains, </a:t>
            </a:r>
            <a:r>
              <a:rPr lang="en-US" dirty="0">
                <a:solidFill>
                  <a:srgbClr val="FF0000"/>
                </a:solidFill>
              </a:rPr>
              <a:t>already given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Match relation ⇋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either not given or partially defined;</a:t>
            </a:r>
          </a:p>
          <a:p>
            <a:pPr lvl="1"/>
            <a:r>
              <a:rPr lang="en-US" dirty="0"/>
              <a:t>to be “inferred” via generic reasoning about matching rules;</a:t>
            </a:r>
          </a:p>
          <a:p>
            <a:pPr lvl="1"/>
            <a:r>
              <a:rPr lang="en-US" dirty="0"/>
              <a:t>u[Z1] ⇋ v[Z2] </a:t>
            </a:r>
          </a:p>
          <a:p>
            <a:pPr lvl="2"/>
            <a:r>
              <a:rPr lang="en-US" dirty="0"/>
              <a:t>u[Z1] and v[Z2] refer to the same object;</a:t>
            </a:r>
          </a:p>
          <a:p>
            <a:pPr lvl="2"/>
            <a:r>
              <a:rPr lang="en-US" dirty="0"/>
              <a:t>u[Z1] and v[Z2] may not be directly matched using any metric ≈ known in advance</a:t>
            </a:r>
          </a:p>
          <a:p>
            <a:pPr lvl="2"/>
            <a:endParaRPr lang="en-US" dirty="0"/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Matching dependencies</a:t>
            </a:r>
            <a:r>
              <a:rPr lang="en-US" dirty="0"/>
              <a:t>: essentially used to infer the match relation ⇋ (implication analysis)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0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Matching dependencies vs. Functional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An extension of traditional functional dependencies (FDs)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MDs:</a:t>
            </a:r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FDs R(X → Y ): a special form of MDs when R1 and R2 are both R, X1[j] and X2[j] are the same attribute for j ∈ [1, k], Z1 and Z2 are the same attribute list, and ≈j and ≈ are =.</a:t>
            </a:r>
          </a:p>
          <a:p>
            <a:pPr marL="457063" lvl="1" indent="0">
              <a:buNone/>
            </a:pPr>
            <a:endParaRPr lang="en-US" sz="2400" dirty="0"/>
          </a:p>
          <a:p>
            <a:r>
              <a:rPr lang="en-US" dirty="0"/>
              <a:t>Differences:</a:t>
            </a:r>
          </a:p>
          <a:p>
            <a:pPr lvl="1"/>
            <a:r>
              <a:rPr lang="en-US" dirty="0"/>
              <a:t>MDs may be defined </a:t>
            </a:r>
            <a:r>
              <a:rPr lang="en-US" dirty="0">
                <a:solidFill>
                  <a:srgbClr val="FF0000"/>
                </a:solidFill>
              </a:rPr>
              <a:t>across different relations</a:t>
            </a:r>
            <a:r>
              <a:rPr lang="en-US" dirty="0"/>
              <a:t>, while FDs on a </a:t>
            </a:r>
            <a:r>
              <a:rPr lang="en-US" dirty="0">
                <a:solidFill>
                  <a:srgbClr val="FF0000"/>
                </a:solidFill>
              </a:rPr>
              <a:t>single</a:t>
            </a:r>
            <a:r>
              <a:rPr lang="en-US" dirty="0"/>
              <a:t> relation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MDs may be defined in terms of </a:t>
            </a:r>
            <a:r>
              <a:rPr lang="en-US" dirty="0">
                <a:solidFill>
                  <a:srgbClr val="FF0000"/>
                </a:solidFill>
              </a:rPr>
              <a:t>similarity</a:t>
            </a:r>
            <a:r>
              <a:rPr lang="en-US" dirty="0"/>
              <a:t>, while FDs with </a:t>
            </a:r>
            <a:r>
              <a:rPr lang="en-US" dirty="0">
                <a:solidFill>
                  <a:srgbClr val="FF0000"/>
                </a:solidFill>
              </a:rPr>
              <a:t>equality</a:t>
            </a:r>
            <a:r>
              <a:rPr lang="en-US" dirty="0"/>
              <a:t> only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Implication analysis of MDs is </a:t>
            </a:r>
            <a:r>
              <a:rPr lang="en-US" dirty="0">
                <a:solidFill>
                  <a:srgbClr val="FF0000"/>
                </a:solidFill>
              </a:rPr>
              <a:t>quite different </a:t>
            </a:r>
            <a:r>
              <a:rPr lang="en-US" dirty="0"/>
              <a:t>from its FD counterpart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0212" y="2514600"/>
            <a:ext cx="469582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19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	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495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Conditional dependencies for capturing data inconsistencies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Conditional functional dependencies (CFDs) 	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Conditional inclusion dependencies (CINDs) 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Other extensions </a:t>
            </a:r>
          </a:p>
          <a:p>
            <a:r>
              <a:rPr lang="en-US" sz="2800" dirty="0"/>
              <a:t>Matching dependencies for object identification </a:t>
            </a:r>
          </a:p>
          <a:p>
            <a:r>
              <a:rPr lang="en-US" sz="2800" dirty="0">
                <a:solidFill>
                  <a:srgbClr val="00B0F0"/>
                </a:solidFill>
              </a:rPr>
              <a:t>Static analyses: New challenges </a:t>
            </a:r>
          </a:p>
          <a:p>
            <a:pPr lvl="1"/>
            <a:r>
              <a:rPr lang="en-US" sz="2800" dirty="0">
                <a:solidFill>
                  <a:srgbClr val="00B0F0"/>
                </a:solidFill>
              </a:rPr>
              <a:t>Reasoning about conditional dependencies: Satisfiability, implication, </a:t>
            </a:r>
            <a:r>
              <a:rPr lang="en-US" sz="2800" dirty="0" err="1">
                <a:solidFill>
                  <a:srgbClr val="00B0F0"/>
                </a:solidFill>
              </a:rPr>
              <a:t>axiomatizability</a:t>
            </a:r>
            <a:r>
              <a:rPr lang="en-US" sz="2800" dirty="0">
                <a:solidFill>
                  <a:srgbClr val="00B0F0"/>
                </a:solidFill>
              </a:rPr>
              <a:t>, dependency propagation</a:t>
            </a:r>
          </a:p>
          <a:p>
            <a:pPr lvl="1"/>
            <a:r>
              <a:rPr lang="en-US" sz="2800" dirty="0">
                <a:solidFill>
                  <a:srgbClr val="00B0F0"/>
                </a:solidFill>
              </a:rPr>
              <a:t>Inferring matching rules </a:t>
            </a:r>
          </a:p>
          <a:p>
            <a:r>
              <a:rPr lang="en-US" sz="2800" dirty="0"/>
              <a:t>Improving data quality with dependencies  </a:t>
            </a:r>
          </a:p>
          <a:p>
            <a:pPr lvl="1"/>
            <a:r>
              <a:rPr lang="en-US" sz="2800" dirty="0"/>
              <a:t>Data repairing </a:t>
            </a:r>
          </a:p>
          <a:p>
            <a:pPr lvl="1"/>
            <a:r>
              <a:rPr lang="en-US" sz="2800" dirty="0"/>
              <a:t>Condensed representations of all repairs </a:t>
            </a:r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dirty="0"/>
              <a:t> 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10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Classical decision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00B0F0"/>
                </a:solidFill>
              </a:rPr>
              <a:t>The satisfiability problem </a:t>
            </a:r>
            <a:r>
              <a:rPr lang="en-US" sz="2600" dirty="0"/>
              <a:t>is to determine, given a schema R and a set Σ of dependencies defined on R, whether or not there exists a </a:t>
            </a:r>
            <a:r>
              <a:rPr lang="en-US" sz="2600" dirty="0">
                <a:solidFill>
                  <a:srgbClr val="FF0000"/>
                </a:solidFill>
              </a:rPr>
              <a:t>nonempty</a:t>
            </a:r>
            <a:r>
              <a:rPr lang="en-US" sz="2600" dirty="0"/>
              <a:t> database instance D of R that </a:t>
            </a:r>
            <a:r>
              <a:rPr lang="en-US" sz="2600" dirty="0">
                <a:solidFill>
                  <a:srgbClr val="FF0000"/>
                </a:solidFill>
              </a:rPr>
              <a:t>satisfies</a:t>
            </a:r>
            <a:r>
              <a:rPr lang="en-US" sz="2600" dirty="0"/>
              <a:t> all dependencies ϕ in Σ.</a:t>
            </a:r>
          </a:p>
          <a:p>
            <a:pPr lvl="1"/>
            <a:r>
              <a:rPr lang="en-US" dirty="0"/>
              <a:t>To decide whether or not dependencies are </a:t>
            </a:r>
            <a:r>
              <a:rPr lang="en-US" dirty="0">
                <a:solidFill>
                  <a:srgbClr val="FF0000"/>
                </a:solidFill>
              </a:rPr>
              <a:t>dirty</a:t>
            </a:r>
            <a:r>
              <a:rPr lang="en-US" dirty="0"/>
              <a:t> themselves</a:t>
            </a:r>
          </a:p>
          <a:p>
            <a:endParaRPr lang="en-US" sz="2400" dirty="0">
              <a:solidFill>
                <a:srgbClr val="00B0F0"/>
              </a:solidFill>
            </a:endParaRPr>
          </a:p>
          <a:p>
            <a:r>
              <a:rPr lang="en-US" sz="2400" dirty="0">
                <a:solidFill>
                  <a:srgbClr val="00B0F0"/>
                </a:solidFill>
              </a:rPr>
              <a:t>The implication problem </a:t>
            </a:r>
            <a:r>
              <a:rPr lang="en-US" sz="2400" dirty="0"/>
              <a:t>is to determine, given a schema R, a set Σ of dependencies and a single dependency φ defined on R, whether or not Σ </a:t>
            </a:r>
            <a:r>
              <a:rPr lang="en-US" sz="2400" dirty="0">
                <a:solidFill>
                  <a:srgbClr val="FF0000"/>
                </a:solidFill>
              </a:rPr>
              <a:t>implies</a:t>
            </a:r>
            <a:r>
              <a:rPr lang="en-US" sz="2400" dirty="0"/>
              <a:t> φ, denoted by Σ |= φ, i.e., whether for any each instance D of R that satisfies Σ, D also satisfies φ.</a:t>
            </a:r>
          </a:p>
          <a:p>
            <a:pPr lvl="1"/>
            <a:r>
              <a:rPr lang="en-US" dirty="0"/>
              <a:t>To remove redundant dependencies</a:t>
            </a:r>
          </a:p>
          <a:p>
            <a:pPr marL="457063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69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conditional functional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/>
          <a:lstStyle/>
          <a:p>
            <a:r>
              <a:rPr lang="en-US" dirty="0"/>
              <a:t>For traditional FDs,</a:t>
            </a:r>
          </a:p>
          <a:p>
            <a:pPr lvl="1"/>
            <a:r>
              <a:rPr lang="en-US" dirty="0"/>
              <a:t>the satisfiability problem is </a:t>
            </a:r>
            <a:r>
              <a:rPr lang="en-US" dirty="0">
                <a:solidFill>
                  <a:srgbClr val="00B0F0"/>
                </a:solidFill>
              </a:rPr>
              <a:t>not</a:t>
            </a:r>
            <a:r>
              <a:rPr lang="en-US" dirty="0"/>
              <a:t> an issue, and</a:t>
            </a:r>
          </a:p>
          <a:p>
            <a:pPr lvl="1"/>
            <a:r>
              <a:rPr lang="en-US" dirty="0"/>
              <a:t>the implication problem is in </a:t>
            </a:r>
            <a:r>
              <a:rPr lang="en-US" dirty="0">
                <a:solidFill>
                  <a:srgbClr val="00B0F0"/>
                </a:solidFill>
              </a:rPr>
              <a:t>linear time</a:t>
            </a:r>
          </a:p>
          <a:p>
            <a:r>
              <a:rPr lang="en-US" dirty="0"/>
              <a:t>In contrast, a set of CFDs may have conflicts or inconsistencies:</a:t>
            </a:r>
          </a:p>
          <a:p>
            <a:pPr lvl="1"/>
            <a:r>
              <a:rPr lang="en-US" dirty="0"/>
              <a:t>ϕ = R(</a:t>
            </a:r>
            <a:r>
              <a:rPr lang="en-US" dirty="0">
                <a:solidFill>
                  <a:srgbClr val="00B0F0"/>
                </a:solidFill>
              </a:rPr>
              <a:t>A → B</a:t>
            </a:r>
            <a:r>
              <a:rPr lang="en-US" dirty="0"/>
              <a:t>, </a:t>
            </a:r>
            <a:r>
              <a:rPr lang="en-US" dirty="0" err="1"/>
              <a:t>Tp</a:t>
            </a:r>
            <a:r>
              <a:rPr lang="en-US" dirty="0"/>
              <a:t>), where </a:t>
            </a:r>
            <a:r>
              <a:rPr lang="en-US" dirty="0" err="1"/>
              <a:t>Tp</a:t>
            </a:r>
            <a:r>
              <a:rPr lang="en-US" dirty="0"/>
              <a:t> = </a:t>
            </a:r>
          </a:p>
          <a:p>
            <a:pPr marL="301752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For any nonempty database D and for any tuple t in D, ϕ says that t[B] must be both </a:t>
            </a:r>
            <a:r>
              <a:rPr lang="en-US" dirty="0">
                <a:solidFill>
                  <a:srgbClr val="FF0000"/>
                </a:solidFill>
              </a:rPr>
              <a:t>b1 and b2</a:t>
            </a:r>
            <a:r>
              <a:rPr lang="en-US" dirty="0"/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486889"/>
              </p:ext>
            </p:extLst>
          </p:nvPr>
        </p:nvGraphicFramePr>
        <p:xfrm>
          <a:off x="5942012" y="3886200"/>
          <a:ext cx="1066800" cy="1096899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398656029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205921551"/>
                    </a:ext>
                  </a:extLst>
                </a:gridCol>
              </a:tblGrid>
              <a:tr h="318676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406006"/>
                  </a:ext>
                </a:extLst>
              </a:tr>
              <a:tr h="318676"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918616"/>
                  </a:ext>
                </a:extLst>
              </a:tr>
              <a:tr h="318676"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788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88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CFD,satisfiability</a:t>
            </a:r>
            <a:r>
              <a:rPr lang="en-US" dirty="0"/>
              <a:t> and classical dependency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>
            <a:normAutofit fontScale="92500"/>
          </a:bodyPr>
          <a:lstStyle/>
          <a:p>
            <a:r>
              <a:rPr lang="en-US" dirty="0"/>
              <a:t>Each CFD of the relation R, mapped to a value in a domain through a value function.</a:t>
            </a:r>
          </a:p>
          <a:p>
            <a:r>
              <a:rPr lang="en-US" dirty="0"/>
              <a:t>Domain can be thought of as,</a:t>
            </a:r>
          </a:p>
          <a:p>
            <a:pPr lvl="1"/>
            <a:r>
              <a:rPr lang="en-US" dirty="0"/>
              <a:t>there are at least two elements, </a:t>
            </a:r>
          </a:p>
          <a:p>
            <a:pPr lvl="1"/>
            <a:r>
              <a:rPr lang="en-US" dirty="0"/>
              <a:t>there is no upper bound: possibly infinitely many</a:t>
            </a:r>
          </a:p>
          <a:p>
            <a:r>
              <a:rPr lang="en-US" dirty="0" err="1"/>
              <a:t>Cust</a:t>
            </a:r>
            <a:r>
              <a:rPr lang="en-US" dirty="0"/>
              <a:t>(</a:t>
            </a:r>
            <a:r>
              <a:rPr lang="en-US" dirty="0">
                <a:solidFill>
                  <a:srgbClr val="00B0F0"/>
                </a:solidFill>
              </a:rPr>
              <a:t>CC</a:t>
            </a:r>
            <a:r>
              <a:rPr lang="en-US" dirty="0"/>
              <a:t>: 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AC</a:t>
            </a:r>
            <a:r>
              <a:rPr lang="en-US" dirty="0"/>
              <a:t>: 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>
                <a:solidFill>
                  <a:srgbClr val="00B0F0"/>
                </a:solidFill>
              </a:rPr>
              <a:t>phn</a:t>
            </a:r>
            <a:r>
              <a:rPr lang="en-US" dirty="0"/>
              <a:t>: </a:t>
            </a:r>
            <a:r>
              <a:rPr lang="en-US" dirty="0" err="1"/>
              <a:t>int,</a:t>
            </a:r>
            <a:r>
              <a:rPr lang="en-US" dirty="0" err="1">
                <a:solidFill>
                  <a:srgbClr val="00B0F0"/>
                </a:solidFill>
              </a:rPr>
              <a:t>name</a:t>
            </a:r>
            <a:r>
              <a:rPr lang="en-US" dirty="0"/>
              <a:t>: </a:t>
            </a:r>
            <a:r>
              <a:rPr lang="en-US" dirty="0" err="1"/>
              <a:t>string,</a:t>
            </a:r>
            <a:r>
              <a:rPr lang="en-US" dirty="0" err="1">
                <a:solidFill>
                  <a:srgbClr val="00B0F0"/>
                </a:solidFill>
              </a:rPr>
              <a:t>street</a:t>
            </a:r>
            <a:r>
              <a:rPr lang="en-US" dirty="0"/>
              <a:t>: string,…)</a:t>
            </a:r>
          </a:p>
          <a:p>
            <a:r>
              <a:rPr lang="en-US" dirty="0"/>
              <a:t>In practice, it is common to find attributes with a finite domain: </a:t>
            </a:r>
            <a:r>
              <a:rPr lang="en-US" dirty="0">
                <a:solidFill>
                  <a:srgbClr val="FF0000"/>
                </a:solidFill>
              </a:rPr>
              <a:t>Boolean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date</a:t>
            </a:r>
            <a:r>
              <a:rPr lang="en-US" dirty="0"/>
              <a:t>, ...</a:t>
            </a:r>
          </a:p>
          <a:p>
            <a:r>
              <a:rPr lang="en-US" dirty="0"/>
              <a:t>While the presence of attributes with a finite domain does not complicate the analyses of FDs, it does take a toll on CFDs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1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Analyses: CFDs vs. FDs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/>
          <a:lstStyle/>
          <a:p>
            <a:r>
              <a:rPr lang="en-US" dirty="0"/>
              <a:t>In the absence of attributes with a finite domain: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General setting: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715258"/>
              </p:ext>
            </p:extLst>
          </p:nvPr>
        </p:nvGraphicFramePr>
        <p:xfrm>
          <a:off x="1903412" y="2514600"/>
          <a:ext cx="8125884" cy="138150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031471">
                  <a:extLst>
                    <a:ext uri="{9D8B030D-6E8A-4147-A177-3AD203B41FA5}">
                      <a16:colId xmlns:a16="http://schemas.microsoft.com/office/drawing/2014/main" val="2393617817"/>
                    </a:ext>
                  </a:extLst>
                </a:gridCol>
                <a:gridCol w="2031471">
                  <a:extLst>
                    <a:ext uri="{9D8B030D-6E8A-4147-A177-3AD203B41FA5}">
                      <a16:colId xmlns:a16="http://schemas.microsoft.com/office/drawing/2014/main" val="2617677899"/>
                    </a:ext>
                  </a:extLst>
                </a:gridCol>
                <a:gridCol w="2031471">
                  <a:extLst>
                    <a:ext uri="{9D8B030D-6E8A-4147-A177-3AD203B41FA5}">
                      <a16:colId xmlns:a16="http://schemas.microsoft.com/office/drawing/2014/main" val="3424356827"/>
                    </a:ext>
                  </a:extLst>
                </a:gridCol>
                <a:gridCol w="2031471">
                  <a:extLst>
                    <a:ext uri="{9D8B030D-6E8A-4147-A177-3AD203B41FA5}">
                      <a16:colId xmlns:a16="http://schemas.microsoft.com/office/drawing/2014/main" val="3488222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Satisfiablity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Finite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axiomatizability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869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CFD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O(n^2)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O(n^2)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897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75763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726190"/>
              </p:ext>
            </p:extLst>
          </p:nvPr>
        </p:nvGraphicFramePr>
        <p:xfrm>
          <a:off x="1877761" y="4505706"/>
          <a:ext cx="8125884" cy="138150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031471">
                  <a:extLst>
                    <a:ext uri="{9D8B030D-6E8A-4147-A177-3AD203B41FA5}">
                      <a16:colId xmlns:a16="http://schemas.microsoft.com/office/drawing/2014/main" val="811242366"/>
                    </a:ext>
                  </a:extLst>
                </a:gridCol>
                <a:gridCol w="2031471">
                  <a:extLst>
                    <a:ext uri="{9D8B030D-6E8A-4147-A177-3AD203B41FA5}">
                      <a16:colId xmlns:a16="http://schemas.microsoft.com/office/drawing/2014/main" val="3863024150"/>
                    </a:ext>
                  </a:extLst>
                </a:gridCol>
                <a:gridCol w="2031471">
                  <a:extLst>
                    <a:ext uri="{9D8B030D-6E8A-4147-A177-3AD203B41FA5}">
                      <a16:colId xmlns:a16="http://schemas.microsoft.com/office/drawing/2014/main" val="2197185641"/>
                    </a:ext>
                  </a:extLst>
                </a:gridCol>
                <a:gridCol w="2031471">
                  <a:extLst>
                    <a:ext uri="{9D8B030D-6E8A-4147-A177-3AD203B41FA5}">
                      <a16:colId xmlns:a16="http://schemas.microsoft.com/office/drawing/2014/main" val="576086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Satisfiablity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Finite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axiomatizability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22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CFD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NP-complete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coNP</a:t>
                      </a:r>
                      <a:r>
                        <a:rPr lang="en-US" dirty="0"/>
                        <a:t>-complete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984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819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75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Analysis of CINDs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/>
          <a:lstStyle/>
          <a:p>
            <a:r>
              <a:rPr lang="en-US" dirty="0"/>
              <a:t>The implication problem for traditional INDs is </a:t>
            </a:r>
            <a:r>
              <a:rPr lang="en-US" dirty="0">
                <a:solidFill>
                  <a:srgbClr val="00B0F0"/>
                </a:solidFill>
              </a:rPr>
              <a:t>PSPACE-complete</a:t>
            </a:r>
            <a:r>
              <a:rPr lang="en-US" dirty="0"/>
              <a:t>.</a:t>
            </a:r>
          </a:p>
          <a:p>
            <a:r>
              <a:rPr lang="en-US" dirty="0"/>
              <a:t>In the absence of attributes with a finite domain, the implication problem for CINDs is </a:t>
            </a:r>
            <a:r>
              <a:rPr lang="en-US" dirty="0">
                <a:solidFill>
                  <a:srgbClr val="00B0F0"/>
                </a:solidFill>
              </a:rPr>
              <a:t>PSPACE-complete</a:t>
            </a:r>
            <a:r>
              <a:rPr lang="en-US" dirty="0"/>
              <a:t>. </a:t>
            </a:r>
          </a:p>
          <a:p>
            <a:r>
              <a:rPr lang="en-US" dirty="0"/>
              <a:t>There is a </a:t>
            </a:r>
            <a:r>
              <a:rPr lang="en-US" dirty="0">
                <a:solidFill>
                  <a:srgbClr val="00B0F0"/>
                </a:solidFill>
              </a:rPr>
              <a:t>sound and complete </a:t>
            </a:r>
            <a:r>
              <a:rPr lang="en-US" dirty="0"/>
              <a:t>inference system for CINDs.</a:t>
            </a:r>
          </a:p>
          <a:p>
            <a:r>
              <a:rPr lang="en-US" dirty="0"/>
              <a:t>The inference system is more involved than its traditional counterpart.</a:t>
            </a:r>
          </a:p>
        </p:txBody>
      </p:sp>
    </p:spTree>
    <p:extLst>
      <p:ext uri="{BB962C8B-B14F-4D97-AF65-F5344CB8AC3E}">
        <p14:creationId xmlns:p14="http://schemas.microsoft.com/office/powerpoint/2010/main" val="385409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Analysis of CINDs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/>
          <a:lstStyle/>
          <a:p>
            <a:r>
              <a:rPr lang="en-US" dirty="0"/>
              <a:t>In the absence of attributes with a finite domain: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General setting: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840505"/>
              </p:ext>
            </p:extLst>
          </p:nvPr>
        </p:nvGraphicFramePr>
        <p:xfrm>
          <a:off x="1827212" y="2438400"/>
          <a:ext cx="7696200" cy="142957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800951976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123271279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80421736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463973067"/>
                    </a:ext>
                  </a:extLst>
                </a:gridCol>
              </a:tblGrid>
              <a:tr h="3948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Satisfiablity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Finite </a:t>
                      </a:r>
                      <a:r>
                        <a:rPr lang="en-US" dirty="0" err="1"/>
                        <a:t>axiomatizability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359429"/>
                  </a:ext>
                </a:extLst>
              </a:tr>
              <a:tr h="394876">
                <a:tc>
                  <a:txBody>
                    <a:bodyPr/>
                    <a:lstStyle/>
                    <a:p>
                      <a:r>
                        <a:rPr lang="en-US" dirty="0"/>
                        <a:t>CIND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PSPACE-complete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747073"/>
                  </a:ext>
                </a:extLst>
              </a:tr>
              <a:tr h="394876">
                <a:tc>
                  <a:txBody>
                    <a:bodyPr/>
                    <a:lstStyle/>
                    <a:p>
                      <a:r>
                        <a:rPr lang="en-US" dirty="0"/>
                        <a:t>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PSPACE-complete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32136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960943"/>
              </p:ext>
            </p:extLst>
          </p:nvPr>
        </p:nvGraphicFramePr>
        <p:xfrm>
          <a:off x="1827212" y="4572000"/>
          <a:ext cx="7772400" cy="165049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1277979739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386183537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68871752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106022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Satisfiability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Finite </a:t>
                      </a:r>
                      <a:r>
                        <a:rPr lang="en-US" dirty="0" err="1"/>
                        <a:t>axiomatizability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08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EXPTIME-complete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100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PSPACE-complete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12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29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Statistics, management, and computer science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Error correction </a:t>
            </a:r>
            <a:r>
              <a:rPr lang="en-US" dirty="0"/>
              <a:t>(data imputation): to localize tuples that violate a given set of semantic rules, and fix erroneous values in the tuples that are identified as violations of the rules. 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Object identification</a:t>
            </a:r>
            <a:r>
              <a:rPr lang="en-US" dirty="0"/>
              <a:t>: to identify tuples from one or more relations that refer to the same real-world object. 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Profiling</a:t>
            </a:r>
            <a:r>
              <a:rPr lang="en-US" dirty="0"/>
              <a:t>: to infer and discover meta-data (constraints or semantic rules) from sample data. 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Data integration</a:t>
            </a:r>
            <a:r>
              <a:rPr lang="en-US" dirty="0"/>
              <a:t>: to resolve conflicts in the sources via object identification; quality-driven query processing by explicitly taking into account the quality of data from various sources,</a:t>
            </a:r>
          </a:p>
        </p:txBody>
      </p:sp>
    </p:spTree>
    <p:extLst>
      <p:ext uri="{BB962C8B-B14F-4D97-AF65-F5344CB8AC3E}">
        <p14:creationId xmlns:p14="http://schemas.microsoft.com/office/powerpoint/2010/main" val="188407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CFDs and CINDs taken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need both CFDs and CINDs for</a:t>
            </a:r>
          </a:p>
          <a:p>
            <a:pPr lvl="1"/>
            <a:r>
              <a:rPr lang="en-US" dirty="0"/>
              <a:t>data cleaning</a:t>
            </a:r>
          </a:p>
          <a:p>
            <a:pPr lvl="1"/>
            <a:r>
              <a:rPr lang="en-US" dirty="0"/>
              <a:t>Schema mapping</a:t>
            </a:r>
          </a:p>
          <a:p>
            <a:r>
              <a:rPr lang="en-US" dirty="0"/>
              <a:t>For traditional FDs and INDs taken together,</a:t>
            </a:r>
          </a:p>
          <a:p>
            <a:pPr lvl="1"/>
            <a:r>
              <a:rPr lang="en-US" dirty="0"/>
              <a:t>The satisfiability problem is in O(1) time, and</a:t>
            </a:r>
          </a:p>
          <a:p>
            <a:pPr lvl="1"/>
            <a:r>
              <a:rPr lang="en-US" dirty="0"/>
              <a:t>The implication problem is </a:t>
            </a:r>
            <a:r>
              <a:rPr lang="en-US" dirty="0">
                <a:solidFill>
                  <a:srgbClr val="FF0000"/>
                </a:solidFill>
              </a:rPr>
              <a:t>undecidable</a:t>
            </a:r>
            <a:r>
              <a:rPr lang="en-US" dirty="0"/>
              <a:t>.</a:t>
            </a:r>
          </a:p>
          <a:p>
            <a:r>
              <a:rPr lang="en-US" dirty="0"/>
              <a:t>For CFDs and CINDs taken together,</a:t>
            </a:r>
          </a:p>
          <a:p>
            <a:pPr lvl="1"/>
            <a:r>
              <a:rPr lang="en-US" dirty="0"/>
              <a:t>the satisfiability problem becomes </a:t>
            </a:r>
            <a:r>
              <a:rPr lang="en-US" dirty="0">
                <a:solidFill>
                  <a:srgbClr val="FF0000"/>
                </a:solidFill>
              </a:rPr>
              <a:t>undecidable</a:t>
            </a:r>
            <a:r>
              <a:rPr lang="en-US" dirty="0"/>
              <a:t>, and </a:t>
            </a:r>
          </a:p>
          <a:p>
            <a:pPr lvl="1"/>
            <a:r>
              <a:rPr lang="en-US" dirty="0"/>
              <a:t>the implication problem remains </a:t>
            </a:r>
            <a:r>
              <a:rPr lang="en-US" dirty="0">
                <a:solidFill>
                  <a:srgbClr val="FF0000"/>
                </a:solidFill>
              </a:rPr>
              <a:t>undecidable</a:t>
            </a:r>
            <a:r>
              <a:rPr lang="en-US" dirty="0"/>
              <a:t>.</a:t>
            </a:r>
          </a:p>
          <a:p>
            <a:r>
              <a:rPr lang="en-US" dirty="0"/>
              <a:t>The need for effective heuristic algorithms</a:t>
            </a:r>
          </a:p>
        </p:txBody>
      </p:sp>
    </p:spTree>
    <p:extLst>
      <p:ext uri="{BB962C8B-B14F-4D97-AF65-F5344CB8AC3E}">
        <p14:creationId xmlns:p14="http://schemas.microsoft.com/office/powerpoint/2010/main" val="90192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Dependency propagation: The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/>
          <a:lstStyle/>
          <a:p>
            <a:r>
              <a:rPr lang="en-US" dirty="0"/>
              <a:t>In data exchange or data integration, dependencies that hold on sources may only hold </a:t>
            </a:r>
            <a:r>
              <a:rPr lang="en-US" dirty="0">
                <a:solidFill>
                  <a:srgbClr val="FF0000"/>
                </a:solidFill>
              </a:rPr>
              <a:t>conditionally</a:t>
            </a:r>
            <a:r>
              <a:rPr lang="en-US" dirty="0"/>
              <a:t> on the target data</a:t>
            </a:r>
          </a:p>
          <a:p>
            <a:r>
              <a:rPr lang="en-US" dirty="0"/>
              <a:t>Sources: two relations for customers in the UK and USA </a:t>
            </a:r>
          </a:p>
          <a:p>
            <a:pPr lvl="1"/>
            <a:r>
              <a:rPr lang="en-US" dirty="0"/>
              <a:t>RS (</a:t>
            </a:r>
            <a:r>
              <a:rPr lang="en-US" dirty="0">
                <a:solidFill>
                  <a:srgbClr val="00B0F0"/>
                </a:solidFill>
              </a:rPr>
              <a:t>AC</a:t>
            </a:r>
            <a:r>
              <a:rPr lang="en-US" dirty="0"/>
              <a:t>: 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>
                <a:solidFill>
                  <a:srgbClr val="00B0F0"/>
                </a:solidFill>
              </a:rPr>
              <a:t>phn</a:t>
            </a:r>
            <a:r>
              <a:rPr lang="en-US" dirty="0"/>
              <a:t>: 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name</a:t>
            </a:r>
            <a:r>
              <a:rPr lang="en-US" dirty="0"/>
              <a:t>: string, </a:t>
            </a:r>
            <a:r>
              <a:rPr lang="en-US" dirty="0">
                <a:solidFill>
                  <a:srgbClr val="00B0F0"/>
                </a:solidFill>
              </a:rPr>
              <a:t>street</a:t>
            </a:r>
            <a:r>
              <a:rPr lang="en-US" dirty="0"/>
              <a:t>: string, </a:t>
            </a:r>
            <a:r>
              <a:rPr lang="en-US" dirty="0">
                <a:solidFill>
                  <a:srgbClr val="00B0F0"/>
                </a:solidFill>
              </a:rPr>
              <a:t>city</a:t>
            </a:r>
            <a:r>
              <a:rPr lang="en-US" dirty="0"/>
              <a:t>: string, </a:t>
            </a:r>
            <a:r>
              <a:rPr lang="en-US" dirty="0">
                <a:solidFill>
                  <a:srgbClr val="00B0F0"/>
                </a:solidFill>
              </a:rPr>
              <a:t>zip</a:t>
            </a:r>
            <a:r>
              <a:rPr lang="en-US" dirty="0"/>
              <a:t>: string)</a:t>
            </a:r>
          </a:p>
          <a:p>
            <a:pPr lvl="1"/>
            <a:r>
              <a:rPr lang="en-US" dirty="0"/>
              <a:t>A traditional FD on RUK : zip → street</a:t>
            </a:r>
          </a:p>
          <a:p>
            <a:pPr lvl="1"/>
            <a:r>
              <a:rPr lang="en-US" dirty="0"/>
              <a:t>View definition: (RUK× (CC: 44)) ∪ (RUSA× (CC: 01)) </a:t>
            </a:r>
          </a:p>
          <a:p>
            <a:pPr lvl="1"/>
            <a:r>
              <a:rPr lang="en-US" dirty="0"/>
              <a:t>The FD no longer holds on the target data</a:t>
            </a:r>
          </a:p>
          <a:p>
            <a:pPr lvl="1"/>
            <a:r>
              <a:rPr lang="en-US" dirty="0"/>
              <a:t>The FD is indeed propagated to the target, but as a </a:t>
            </a:r>
            <a:r>
              <a:rPr lang="en-US" dirty="0">
                <a:solidFill>
                  <a:srgbClr val="FF0000"/>
                </a:solidFill>
              </a:rPr>
              <a:t>CFD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9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matching dependencies (MDs)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Matching dependencies: if C holds then </a:t>
            </a:r>
            <a:r>
              <a:rPr lang="en-US" dirty="0">
                <a:solidFill>
                  <a:srgbClr val="FF0000"/>
                </a:solidFill>
              </a:rPr>
              <a:t>identify</a:t>
            </a:r>
            <a:r>
              <a:rPr lang="en-US" dirty="0"/>
              <a:t> x and y.</a:t>
            </a:r>
          </a:p>
          <a:p>
            <a:r>
              <a:rPr lang="en-US" dirty="0"/>
              <a:t>Generic reasoning:</a:t>
            </a:r>
          </a:p>
          <a:p>
            <a:pPr lvl="1"/>
            <a:r>
              <a:rPr lang="en-US" dirty="0"/>
              <a:t>A set Σ of MDs </a:t>
            </a:r>
            <a:r>
              <a:rPr lang="en-US" dirty="0">
                <a:solidFill>
                  <a:srgbClr val="FF0000"/>
                </a:solidFill>
              </a:rPr>
              <a:t>entails</a:t>
            </a:r>
            <a:r>
              <a:rPr lang="en-US" dirty="0"/>
              <a:t> another MD φ, denoted by </a:t>
            </a:r>
            <a:r>
              <a:rPr lang="en-US" dirty="0">
                <a:solidFill>
                  <a:srgbClr val="FF0000"/>
                </a:solidFill>
              </a:rPr>
              <a:t>Σ |=m φ</a:t>
            </a:r>
            <a:r>
              <a:rPr lang="en-US" dirty="0"/>
              <a:t>, if for any instance D that satisfies Σ, D satisfies φ, </a:t>
            </a:r>
          </a:p>
          <a:p>
            <a:pPr lvl="2"/>
            <a:r>
              <a:rPr lang="en-US" dirty="0"/>
              <a:t>for </a:t>
            </a:r>
            <a:r>
              <a:rPr lang="en-US" dirty="0">
                <a:solidFill>
                  <a:srgbClr val="FF0000"/>
                </a:solidFill>
              </a:rPr>
              <a:t>all</a:t>
            </a:r>
            <a:r>
              <a:rPr lang="en-US" dirty="0"/>
              <a:t> similarity and match relations satisfying their generic axioms (reflexivity, symmetric and subsuming equality for ≈; and additionally, transitivity and pairwise match for ⇋) </a:t>
            </a:r>
          </a:p>
          <a:p>
            <a:pPr marL="576072" lvl="2" indent="0">
              <a:buNone/>
            </a:pPr>
            <a:endParaRPr lang="en-US" dirty="0"/>
          </a:p>
          <a:p>
            <a:pPr marL="576072" lvl="2" indent="0">
              <a:buNone/>
            </a:pPr>
            <a:r>
              <a:rPr lang="en-US" dirty="0"/>
              <a:t>The implication problem for MDs: to determine, given any Σ and φ, whether or not Σ |=m φ.</a:t>
            </a:r>
          </a:p>
          <a:p>
            <a:pPr lvl="2"/>
            <a:endParaRPr lang="en-US" dirty="0"/>
          </a:p>
          <a:p>
            <a:r>
              <a:rPr lang="en-US" dirty="0"/>
              <a:t>Logical consequence: </a:t>
            </a:r>
            <a:r>
              <a:rPr lang="en-US" dirty="0">
                <a:solidFill>
                  <a:srgbClr val="FF0000"/>
                </a:solidFill>
              </a:rPr>
              <a:t>no matter how matching rules are interpreted</a:t>
            </a:r>
            <a:r>
              <a:rPr lang="en-US" dirty="0"/>
              <a:t>, if Σ is enforced, then so must be φ.</a:t>
            </a:r>
          </a:p>
        </p:txBody>
      </p:sp>
    </p:spTree>
    <p:extLst>
      <p:ext uri="{BB962C8B-B14F-4D97-AF65-F5344CB8AC3E}">
        <p14:creationId xmlns:p14="http://schemas.microsoft.com/office/powerpoint/2010/main" val="108722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Derived MDs can add value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384266"/>
            <a:ext cx="7999412" cy="423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84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implication problem for MDs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905000"/>
            <a:ext cx="9143999" cy="4267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Derived</a:t>
            </a:r>
            <a:r>
              <a:rPr lang="en-US" dirty="0"/>
              <a:t> MDs: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F0"/>
                </a:solidFill>
              </a:rPr>
              <a:t>card[email, </a:t>
            </a:r>
            <a:r>
              <a:rPr lang="en-US" sz="2400" dirty="0" err="1">
                <a:solidFill>
                  <a:srgbClr val="00B0F0"/>
                </a:solidFill>
              </a:rPr>
              <a:t>addr</a:t>
            </a:r>
            <a:r>
              <a:rPr lang="en-US" sz="2400" dirty="0">
                <a:solidFill>
                  <a:srgbClr val="00B0F0"/>
                </a:solidFill>
              </a:rPr>
              <a:t>]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FF0000"/>
                </a:solidFill>
              </a:rPr>
              <a:t>billing[email, post] </a:t>
            </a:r>
            <a:r>
              <a:rPr lang="en-US" sz="2400" dirty="0"/>
              <a:t>→ </a:t>
            </a:r>
            <a:r>
              <a:rPr lang="en-US" sz="2400" dirty="0">
                <a:solidFill>
                  <a:srgbClr val="00B0F0"/>
                </a:solidFill>
              </a:rPr>
              <a:t>card[</a:t>
            </a:r>
            <a:r>
              <a:rPr lang="en-US" sz="2400" dirty="0" err="1">
                <a:solidFill>
                  <a:srgbClr val="00B0F0"/>
                </a:solidFill>
              </a:rPr>
              <a:t>Yc</a:t>
            </a:r>
            <a:r>
              <a:rPr lang="en-US" sz="2400" dirty="0">
                <a:solidFill>
                  <a:srgbClr val="00B0F0"/>
                </a:solidFill>
              </a:rPr>
              <a:t> ]</a:t>
            </a:r>
            <a:r>
              <a:rPr lang="en-US" sz="2400" dirty="0"/>
              <a:t> ⇋ </a:t>
            </a:r>
            <a:r>
              <a:rPr lang="en-US" sz="2400" dirty="0">
                <a:solidFill>
                  <a:srgbClr val="FF0000"/>
                </a:solidFill>
              </a:rPr>
              <a:t>billing[</a:t>
            </a:r>
            <a:r>
              <a:rPr lang="en-US" sz="2400" dirty="0" err="1">
                <a:solidFill>
                  <a:srgbClr val="FF0000"/>
                </a:solidFill>
              </a:rPr>
              <a:t>Yb</a:t>
            </a:r>
            <a:r>
              <a:rPr lang="en-US" sz="2400" dirty="0">
                <a:solidFill>
                  <a:srgbClr val="FF0000"/>
                </a:solidFill>
              </a:rPr>
              <a:t>] </a:t>
            </a:r>
          </a:p>
          <a:p>
            <a:pPr marL="0" indent="0">
              <a:buNone/>
            </a:pPr>
            <a:endParaRPr lang="en-US" sz="24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B0F0"/>
                </a:solidFill>
              </a:rPr>
              <a:t>card[LN, </a:t>
            </a:r>
            <a:r>
              <a:rPr lang="en-US" sz="2400" dirty="0" err="1">
                <a:solidFill>
                  <a:srgbClr val="00B0F0"/>
                </a:solidFill>
              </a:rPr>
              <a:t>tel</a:t>
            </a:r>
            <a:r>
              <a:rPr lang="en-US" sz="2400" dirty="0">
                <a:solidFill>
                  <a:srgbClr val="00B0F0"/>
                </a:solidFill>
              </a:rPr>
              <a:t>] </a:t>
            </a:r>
            <a:r>
              <a:rPr lang="en-US" sz="2400" dirty="0"/>
              <a:t>= </a:t>
            </a:r>
            <a:r>
              <a:rPr lang="en-US" sz="2400" dirty="0">
                <a:solidFill>
                  <a:srgbClr val="FF0000"/>
                </a:solidFill>
              </a:rPr>
              <a:t>billing[SN, </a:t>
            </a:r>
            <a:r>
              <a:rPr lang="en-US" sz="2400" dirty="0" err="1">
                <a:solidFill>
                  <a:srgbClr val="FF0000"/>
                </a:solidFill>
              </a:rPr>
              <a:t>phn</a:t>
            </a:r>
            <a:r>
              <a:rPr lang="en-US" sz="2400" dirty="0">
                <a:solidFill>
                  <a:srgbClr val="FF0000"/>
                </a:solidFill>
              </a:rPr>
              <a:t>]</a:t>
            </a:r>
            <a:r>
              <a:rPr lang="en-US" sz="2400" dirty="0"/>
              <a:t> ∧ </a:t>
            </a:r>
            <a:r>
              <a:rPr lang="en-US" sz="2400" dirty="0">
                <a:solidFill>
                  <a:srgbClr val="00B0F0"/>
                </a:solidFill>
              </a:rPr>
              <a:t>card[FN]</a:t>
            </a:r>
            <a:r>
              <a:rPr lang="en-US" sz="2400" dirty="0"/>
              <a:t> ≈d </a:t>
            </a:r>
            <a:r>
              <a:rPr lang="en-US" sz="2400" dirty="0">
                <a:solidFill>
                  <a:srgbClr val="FF0000"/>
                </a:solidFill>
              </a:rPr>
              <a:t>billing[FN]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	→ </a:t>
            </a:r>
            <a:r>
              <a:rPr lang="en-US" sz="2400" dirty="0">
                <a:solidFill>
                  <a:srgbClr val="00B0F0"/>
                </a:solidFill>
              </a:rPr>
              <a:t>card[</a:t>
            </a:r>
            <a:r>
              <a:rPr lang="en-US" sz="2400" dirty="0" err="1">
                <a:solidFill>
                  <a:srgbClr val="00B0F0"/>
                </a:solidFill>
              </a:rPr>
              <a:t>Yc</a:t>
            </a:r>
            <a:r>
              <a:rPr lang="en-US" sz="2400" dirty="0">
                <a:solidFill>
                  <a:srgbClr val="00B0F0"/>
                </a:solidFill>
              </a:rPr>
              <a:t> ]</a:t>
            </a:r>
            <a:r>
              <a:rPr lang="en-US" sz="2400" dirty="0"/>
              <a:t> ⇋ </a:t>
            </a:r>
            <a:r>
              <a:rPr lang="en-US" sz="2400" dirty="0">
                <a:solidFill>
                  <a:srgbClr val="FF0000"/>
                </a:solidFill>
              </a:rPr>
              <a:t>billing[</a:t>
            </a:r>
            <a:r>
              <a:rPr lang="en-US" sz="2400" dirty="0" err="1">
                <a:solidFill>
                  <a:srgbClr val="FF0000"/>
                </a:solidFill>
              </a:rPr>
              <a:t>Yb</a:t>
            </a:r>
            <a:r>
              <a:rPr lang="en-US" sz="2400" dirty="0">
                <a:solidFill>
                  <a:srgbClr val="FF0000"/>
                </a:solidFill>
              </a:rPr>
              <a:t>]</a:t>
            </a:r>
          </a:p>
          <a:p>
            <a:endParaRPr lang="en-US" dirty="0"/>
          </a:p>
          <a:p>
            <a:r>
              <a:rPr lang="en-US" dirty="0"/>
              <a:t>These derived MDs allow us to identify tuples based solely on the similarity metrics given on the source data.</a:t>
            </a:r>
          </a:p>
          <a:p>
            <a:endParaRPr lang="en-US" dirty="0"/>
          </a:p>
          <a:p>
            <a:r>
              <a:rPr lang="en-US" dirty="0"/>
              <a:t>The implication analysis of MDs aims to derive matching rules on unreliable data.</a:t>
            </a:r>
          </a:p>
          <a:p>
            <a:endParaRPr lang="en-US" dirty="0"/>
          </a:p>
          <a:p>
            <a:r>
              <a:rPr lang="en-US" dirty="0"/>
              <a:t>The implication problem for matching dependencies is in </a:t>
            </a:r>
            <a:r>
              <a:rPr lang="en-US" dirty="0">
                <a:solidFill>
                  <a:srgbClr val="00B0F0"/>
                </a:solidFill>
              </a:rPr>
              <a:t>PTIME</a:t>
            </a:r>
            <a:r>
              <a:rPr lang="en-US" dirty="0"/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74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	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495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Conditional dependencies for capturing data inconsistencies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Conditional functional dependencies (CFDs) 	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Conditional inclusion dependencies (CINDs) 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Other extensions </a:t>
            </a:r>
          </a:p>
          <a:p>
            <a:r>
              <a:rPr lang="en-US" sz="2800" dirty="0"/>
              <a:t>Matching dependencies for object identification </a:t>
            </a:r>
          </a:p>
          <a:p>
            <a:r>
              <a:rPr lang="en-US" sz="2800" dirty="0"/>
              <a:t>Static analyses: New challenges </a:t>
            </a:r>
          </a:p>
          <a:p>
            <a:pPr lvl="1"/>
            <a:r>
              <a:rPr lang="en-US" sz="2800" dirty="0"/>
              <a:t>Reasoning about conditional dependencies: Satisfiability, implication, </a:t>
            </a:r>
            <a:r>
              <a:rPr lang="en-US" sz="2800" dirty="0" err="1"/>
              <a:t>axiomatizability</a:t>
            </a:r>
            <a:r>
              <a:rPr lang="en-US" sz="2800" dirty="0"/>
              <a:t>, dependency propagation</a:t>
            </a:r>
          </a:p>
          <a:p>
            <a:pPr lvl="1"/>
            <a:r>
              <a:rPr lang="en-US" sz="2800" dirty="0"/>
              <a:t>Inferring matching rules </a:t>
            </a:r>
          </a:p>
          <a:p>
            <a:r>
              <a:rPr lang="en-US" sz="2800" dirty="0">
                <a:solidFill>
                  <a:srgbClr val="00B0F0"/>
                </a:solidFill>
              </a:rPr>
              <a:t>Improving data quality with dependencies  </a:t>
            </a:r>
          </a:p>
          <a:p>
            <a:pPr lvl="1"/>
            <a:r>
              <a:rPr lang="en-US" sz="2800" dirty="0">
                <a:solidFill>
                  <a:srgbClr val="00B0F0"/>
                </a:solidFill>
              </a:rPr>
              <a:t>Data repairing </a:t>
            </a:r>
          </a:p>
          <a:p>
            <a:pPr lvl="1"/>
            <a:r>
              <a:rPr lang="en-US" sz="2800" dirty="0">
                <a:solidFill>
                  <a:srgbClr val="00B0F0"/>
                </a:solidFill>
              </a:rPr>
              <a:t>Condensed representations of all repairs </a:t>
            </a:r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dirty="0"/>
              <a:t> 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2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Repairing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/>
          <a:lstStyle/>
          <a:p>
            <a:r>
              <a:rPr lang="en-US" dirty="0"/>
              <a:t>Input: a relational database D and a set Σ of dependencies</a:t>
            </a:r>
          </a:p>
          <a:p>
            <a:r>
              <a:rPr lang="en-US" dirty="0"/>
              <a:t>Output: a </a:t>
            </a:r>
            <a:r>
              <a:rPr lang="en-US" dirty="0">
                <a:solidFill>
                  <a:srgbClr val="FF0000"/>
                </a:solidFill>
              </a:rPr>
              <a:t>candidate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repair</a:t>
            </a:r>
            <a:r>
              <a:rPr lang="en-US" dirty="0"/>
              <a:t> D ′ of D w.r.t. Σ: D ′ |= Σ (consistent), and D ′ </a:t>
            </a:r>
            <a:r>
              <a:rPr lang="en-US" dirty="0">
                <a:solidFill>
                  <a:srgbClr val="FF0000"/>
                </a:solidFill>
              </a:rPr>
              <a:t>minimally</a:t>
            </a:r>
            <a:r>
              <a:rPr lang="en-US" dirty="0"/>
              <a:t> differs from the original database D.</a:t>
            </a:r>
          </a:p>
          <a:p>
            <a:r>
              <a:rPr lang="en-US" dirty="0"/>
              <a:t>Example repair models: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X-repair</a:t>
            </a:r>
            <a:r>
              <a:rPr lang="en-US" dirty="0"/>
              <a:t>: maximal D ′ ⊆ D, D ′ |= </a:t>
            </a:r>
            <a:r>
              <a:rPr lang="el-GR" dirty="0"/>
              <a:t>Σ (</a:t>
            </a:r>
            <a:r>
              <a:rPr lang="en-US" dirty="0"/>
              <a:t>tuple deletions) 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S-repair</a:t>
            </a:r>
            <a:r>
              <a:rPr lang="en-US" dirty="0"/>
              <a:t>: minimal (D \ D ′ ) ∪ (D ′ \ D) and D ′ |= Σ (tuple insertions and deletions)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U-repair</a:t>
            </a:r>
            <a:r>
              <a:rPr lang="en-US" dirty="0"/>
              <a:t>: D ′ |= Σ and minimal cost(D′ , D) (value modifications). </a:t>
            </a:r>
          </a:p>
        </p:txBody>
      </p:sp>
    </p:spTree>
    <p:extLst>
      <p:ext uri="{BB962C8B-B14F-4D97-AF65-F5344CB8AC3E}">
        <p14:creationId xmlns:p14="http://schemas.microsoft.com/office/powerpoint/2010/main" val="330678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repair checking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Data repairing is an optimization problem</a:t>
            </a:r>
          </a:p>
          <a:p>
            <a:endParaRPr lang="en-US" dirty="0"/>
          </a:p>
          <a:p>
            <a:r>
              <a:rPr lang="en-US" sz="3800" dirty="0"/>
              <a:t>Given Σ, D, and D′, whether D′ is a </a:t>
            </a:r>
            <a:r>
              <a:rPr lang="en-US" sz="3800" dirty="0">
                <a:solidFill>
                  <a:srgbClr val="FF0000"/>
                </a:solidFill>
              </a:rPr>
              <a:t>repair</a:t>
            </a:r>
            <a:r>
              <a:rPr lang="en-US" sz="3800" dirty="0"/>
              <a:t> of D w.r.t. Σ? </a:t>
            </a:r>
          </a:p>
          <a:p>
            <a:endParaRPr lang="en-US" dirty="0"/>
          </a:p>
          <a:p>
            <a:r>
              <a:rPr lang="en-US" dirty="0"/>
              <a:t> in </a:t>
            </a:r>
            <a:r>
              <a:rPr lang="en-US" dirty="0">
                <a:solidFill>
                  <a:srgbClr val="FF0000"/>
                </a:solidFill>
              </a:rPr>
              <a:t>PTIME</a:t>
            </a:r>
            <a:r>
              <a:rPr lang="en-US" dirty="0"/>
              <a:t> for denial constraints (</a:t>
            </a:r>
            <a:r>
              <a:rPr lang="en-US" dirty="0">
                <a:solidFill>
                  <a:srgbClr val="00B0F0"/>
                </a:solidFill>
              </a:rPr>
              <a:t>S-repairs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coNP</a:t>
            </a:r>
            <a:r>
              <a:rPr lang="en-US" dirty="0">
                <a:solidFill>
                  <a:srgbClr val="FF0000"/>
                </a:solidFill>
              </a:rPr>
              <a:t>-hard</a:t>
            </a:r>
            <a:r>
              <a:rPr lang="en-US" dirty="0"/>
              <a:t> for universal dependencies, and in </a:t>
            </a:r>
            <a:r>
              <a:rPr lang="en-US" dirty="0" err="1"/>
              <a:t>coNP</a:t>
            </a:r>
            <a:r>
              <a:rPr lang="en-US" dirty="0"/>
              <a:t> for any FO sentences (</a:t>
            </a:r>
            <a:r>
              <a:rPr lang="en-US" dirty="0">
                <a:solidFill>
                  <a:srgbClr val="00B0F0"/>
                </a:solidFill>
              </a:rPr>
              <a:t>S-repairs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/>
              <a:t>in </a:t>
            </a:r>
            <a:r>
              <a:rPr lang="en-US" dirty="0">
                <a:solidFill>
                  <a:srgbClr val="FF0000"/>
                </a:solidFill>
              </a:rPr>
              <a:t>PTIME</a:t>
            </a:r>
            <a:r>
              <a:rPr lang="en-US" dirty="0"/>
              <a:t> for FDs and acyclic INDs (</a:t>
            </a:r>
            <a:r>
              <a:rPr lang="en-US" dirty="0">
                <a:solidFill>
                  <a:srgbClr val="00B0F0"/>
                </a:solidFill>
              </a:rPr>
              <a:t>X-repairs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coNP</a:t>
            </a:r>
            <a:r>
              <a:rPr lang="en-US" dirty="0">
                <a:solidFill>
                  <a:srgbClr val="FF0000"/>
                </a:solidFill>
              </a:rPr>
              <a:t>-complete</a:t>
            </a:r>
            <a:r>
              <a:rPr lang="en-US" dirty="0"/>
              <a:t> for one FD and one IND together (</a:t>
            </a:r>
            <a:r>
              <a:rPr lang="en-US" dirty="0">
                <a:solidFill>
                  <a:srgbClr val="00B0F0"/>
                </a:solidFill>
              </a:rPr>
              <a:t>X-repairs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NP-complete</a:t>
            </a:r>
            <a:r>
              <a:rPr lang="en-US" dirty="0"/>
              <a:t> for a ﬁxed set of either FDs or INDs (</a:t>
            </a:r>
            <a:r>
              <a:rPr lang="en-US" dirty="0">
                <a:solidFill>
                  <a:srgbClr val="00B0F0"/>
                </a:solidFill>
              </a:rPr>
              <a:t>U-repairs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96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Repairing algorithms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37982" y="1825625"/>
                <a:ext cx="10512862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Real-life data often involves error in some fields of tuples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U-repair model is often used in practice</a:t>
                </a:r>
              </a:p>
              <a:p>
                <a:endParaRPr lang="en-US" dirty="0"/>
              </a:p>
              <a:p>
                <a:r>
                  <a:rPr lang="en-US" dirty="0"/>
                  <a:t>Cost-based model and effective heuristic for repairing constraints by value modification</a:t>
                </a:r>
              </a:p>
              <a:p>
                <a:pPr lvl="1"/>
                <a:r>
                  <a:rPr lang="en-US" dirty="0"/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Performance guarantee </a:t>
                </a:r>
                <a:r>
                  <a:rPr lang="en-US" dirty="0"/>
                  <a:t>(precision, recall) with a high confidence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𝐶𝑜𝑠𝑡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𝑑𝑖𝑠𝑡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Approximation algorithm and Statistical Analysis for Improving Confidence</a:t>
                </a:r>
              </a:p>
              <a:p>
                <a:pPr marL="457063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7982" y="1825625"/>
                <a:ext cx="10512862" cy="4351338"/>
              </a:xfrm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11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Repairing algorithms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10512862" cy="4351338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Incremental repairing</a:t>
            </a:r>
            <a:r>
              <a:rPr lang="en-US" dirty="0"/>
              <a:t>: given Σ, D, D′ and updates ∆D to the database D, it is to ﬁnd updates ∆D′ to the repair D′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Master Data Management (MDM)</a:t>
            </a:r>
            <a:r>
              <a:rPr lang="en-US" dirty="0"/>
              <a:t>: (incremental) repairing based on available master (reference) data </a:t>
            </a:r>
            <a:r>
              <a:rPr lang="en-US" sz="2800" i="1" dirty="0"/>
              <a:t>Dr</a:t>
            </a:r>
            <a:r>
              <a:rPr lang="en-US" sz="2800" dirty="0"/>
              <a:t>.</a:t>
            </a:r>
          </a:p>
          <a:p>
            <a:pPr lvl="1"/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35656"/>
              </p:ext>
            </p:extLst>
          </p:nvPr>
        </p:nvGraphicFramePr>
        <p:xfrm>
          <a:off x="1674812" y="4267200"/>
          <a:ext cx="9144000" cy="111252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85403418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5776588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47046262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76097796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40931686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122371028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406831392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5330444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4596950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Hphn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Mphn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Str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168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Robert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6884563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0791234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201 NW Row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EH7 4AH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07/11/65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121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Smiths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6884563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0784567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 Baker Str.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Ldn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NW1 6XE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25/12/67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616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42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principled approach based on data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promising approach, </a:t>
            </a:r>
            <a:r>
              <a:rPr lang="en-US" sz="2000" dirty="0">
                <a:solidFill>
                  <a:srgbClr val="00B0F0"/>
                </a:solidFill>
              </a:rPr>
              <a:t>logic-based</a:t>
            </a:r>
          </a:p>
          <a:p>
            <a:r>
              <a:rPr lang="en-US" sz="2000" dirty="0"/>
              <a:t>Capturing a fundamental part of the </a:t>
            </a:r>
            <a:r>
              <a:rPr lang="en-US" sz="2000" dirty="0">
                <a:solidFill>
                  <a:srgbClr val="00B0F0"/>
                </a:solidFill>
              </a:rPr>
              <a:t>semantics of data</a:t>
            </a:r>
            <a:r>
              <a:rPr lang="en-US" sz="2000" dirty="0"/>
              <a:t>: inconsistencies emerge as violations of dependencies </a:t>
            </a:r>
          </a:p>
          <a:p>
            <a:r>
              <a:rPr lang="en-US" sz="2000" dirty="0"/>
              <a:t>Reasoning about the semantics of the data: inference systems, analysis algorithms, </a:t>
            </a:r>
          </a:p>
          <a:p>
            <a:r>
              <a:rPr lang="en-US" sz="2000" dirty="0"/>
              <a:t>Semantic profiling: discovery of dependencies for error correction and object identification</a:t>
            </a:r>
          </a:p>
          <a:p>
            <a:pPr marL="0" indent="0">
              <a:buNone/>
            </a:pPr>
            <a:r>
              <a:rPr lang="en-US" sz="2000" dirty="0"/>
              <a:t>Dependencies considered for data cleaning: often </a:t>
            </a:r>
            <a:r>
              <a:rPr lang="en-US" sz="2000" dirty="0">
                <a:solidFill>
                  <a:srgbClr val="FF0000"/>
                </a:solidFill>
              </a:rPr>
              <a:t>traditional</a:t>
            </a:r>
            <a:r>
              <a:rPr lang="en-US" sz="2000" dirty="0"/>
              <a:t> </a:t>
            </a:r>
          </a:p>
          <a:p>
            <a:r>
              <a:rPr lang="en-US" sz="2000" dirty="0"/>
              <a:t>functional dependencies, </a:t>
            </a:r>
          </a:p>
          <a:p>
            <a:r>
              <a:rPr lang="en-US" sz="2000" dirty="0"/>
              <a:t>inclusion dependencies</a:t>
            </a:r>
          </a:p>
          <a:p>
            <a:pPr marL="0" indent="0">
              <a:buNone/>
            </a:pPr>
            <a:r>
              <a:rPr lang="en-US" dirty="0"/>
              <a:t>designed for improving the quality of </a:t>
            </a:r>
            <a:r>
              <a:rPr lang="en-US" dirty="0">
                <a:solidFill>
                  <a:srgbClr val="FF0000"/>
                </a:solidFill>
              </a:rPr>
              <a:t>schema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8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 Data Management – data repairing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89012" y="1828801"/>
            <a:ext cx="9163082" cy="9906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910771"/>
              </p:ext>
            </p:extLst>
          </p:nvPr>
        </p:nvGraphicFramePr>
        <p:xfrm>
          <a:off x="989012" y="3008774"/>
          <a:ext cx="9067797" cy="8890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007533">
                  <a:extLst>
                    <a:ext uri="{9D8B030D-6E8A-4147-A177-3AD203B41FA5}">
                      <a16:colId xmlns:a16="http://schemas.microsoft.com/office/drawing/2014/main" val="430241422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3617127716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3495127482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2015017622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1091484884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2421186918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2760622645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2625286101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29426689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phn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str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929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0791234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201 Elm Str.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EH7</a:t>
                      </a:r>
                      <a:r>
                        <a:rPr lang="en-US" sz="1400" baseline="0" dirty="0"/>
                        <a:t> 4AH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51302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10921" y="4137486"/>
            <a:ext cx="2667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Dependencies</a:t>
            </a:r>
          </a:p>
          <a:p>
            <a:pPr marL="342900" indent="-342900">
              <a:buAutoNum type="arabicPeriod"/>
            </a:pPr>
            <a:r>
              <a:rPr lang="en-US" dirty="0"/>
              <a:t>[</a:t>
            </a:r>
            <a:r>
              <a:rPr lang="en-US" dirty="0">
                <a:solidFill>
                  <a:srgbClr val="FF0000"/>
                </a:solidFill>
              </a:rPr>
              <a:t>AC</a:t>
            </a:r>
            <a:r>
              <a:rPr lang="en-US" dirty="0"/>
              <a:t>=</a:t>
            </a:r>
            <a:r>
              <a:rPr lang="en-US" dirty="0">
                <a:solidFill>
                  <a:srgbClr val="00B0F0"/>
                </a:solidFill>
              </a:rPr>
              <a:t>020</a:t>
            </a:r>
            <a:r>
              <a:rPr lang="en-US" dirty="0"/>
              <a:t>] -&gt; [</a:t>
            </a:r>
            <a:r>
              <a:rPr lang="en-US" dirty="0">
                <a:solidFill>
                  <a:srgbClr val="FF0000"/>
                </a:solidFill>
              </a:rPr>
              <a:t>city</a:t>
            </a:r>
            <a:r>
              <a:rPr lang="en-US" dirty="0"/>
              <a:t>=</a:t>
            </a:r>
            <a:r>
              <a:rPr lang="en-US" dirty="0" err="1">
                <a:solidFill>
                  <a:srgbClr val="00B0F0"/>
                </a:solidFill>
              </a:rPr>
              <a:t>Ldn</a:t>
            </a:r>
            <a:r>
              <a:rPr lang="en-US" dirty="0"/>
              <a:t>]</a:t>
            </a:r>
          </a:p>
          <a:p>
            <a:pPr marL="342900" indent="-342900">
              <a:buAutoNum type="arabicPeriod"/>
            </a:pPr>
            <a:r>
              <a:rPr lang="en-US" dirty="0"/>
              <a:t>[</a:t>
            </a:r>
            <a:r>
              <a:rPr lang="en-US" dirty="0">
                <a:solidFill>
                  <a:srgbClr val="FF0000"/>
                </a:solidFill>
              </a:rPr>
              <a:t>AC</a:t>
            </a:r>
            <a:r>
              <a:rPr lang="en-US" dirty="0"/>
              <a:t>=</a:t>
            </a:r>
            <a:r>
              <a:rPr lang="en-US" dirty="0">
                <a:solidFill>
                  <a:srgbClr val="00B0F0"/>
                </a:solidFill>
              </a:rPr>
              <a:t>131</a:t>
            </a:r>
            <a:r>
              <a:rPr lang="en-US" dirty="0"/>
              <a:t>] -&gt; [</a:t>
            </a:r>
            <a:r>
              <a:rPr lang="en-US" sz="1400" dirty="0">
                <a:solidFill>
                  <a:srgbClr val="FF0000"/>
                </a:solidFill>
              </a:rPr>
              <a:t>city</a:t>
            </a:r>
            <a:r>
              <a:rPr lang="en-US" sz="1400" dirty="0"/>
              <a:t>=</a:t>
            </a:r>
            <a:r>
              <a:rPr lang="en-US" sz="1400" dirty="0">
                <a:solidFill>
                  <a:srgbClr val="00B0F0"/>
                </a:solidFill>
              </a:rPr>
              <a:t>Edi</a:t>
            </a:r>
            <a:r>
              <a:rPr lang="en-US" dirty="0"/>
              <a:t>]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808412" y="4599151"/>
            <a:ext cx="2743200" cy="2286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932612" y="4236397"/>
            <a:ext cx="25908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Dependencies identify inconsistent data and work with Master Data and applying Editing rules to repair the data.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10921" y="5190504"/>
            <a:ext cx="52578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Rule 1: ((</a:t>
            </a:r>
            <a:r>
              <a:rPr lang="en-US" sz="1400" dirty="0" err="1"/>
              <a:t>zip,zip</a:t>
            </a:r>
            <a:r>
              <a:rPr lang="en-US" sz="1400" dirty="0"/>
              <a:t>) -&gt; (</a:t>
            </a:r>
            <a:r>
              <a:rPr lang="en-US" sz="1400" dirty="0" err="1"/>
              <a:t>AC,str,city</a:t>
            </a:r>
            <a:r>
              <a:rPr lang="en-US" sz="1400" dirty="0"/>
              <a:t>), tp1=())</a:t>
            </a:r>
          </a:p>
          <a:p>
            <a:r>
              <a:rPr lang="en-US" sz="1400" dirty="0"/>
              <a:t>Rule 2: ((</a:t>
            </a:r>
            <a:r>
              <a:rPr lang="en-US" sz="1400" dirty="0" err="1"/>
              <a:t>phn,Mphn</a:t>
            </a:r>
            <a:r>
              <a:rPr lang="en-US" sz="1400" dirty="0"/>
              <a:t>) -&gt; (FN,LN),tp2[type] = (2))</a:t>
            </a:r>
          </a:p>
        </p:txBody>
      </p:sp>
    </p:spTree>
    <p:extLst>
      <p:ext uri="{BB962C8B-B14F-4D97-AF65-F5344CB8AC3E}">
        <p14:creationId xmlns:p14="http://schemas.microsoft.com/office/powerpoint/2010/main" val="70220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Condensed representations of all repairs: Nuclei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10512861" cy="4351338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Input</a:t>
            </a:r>
            <a:r>
              <a:rPr lang="en-US" dirty="0"/>
              <a:t>: a database D and a </a:t>
            </a:r>
            <a:r>
              <a:rPr lang="en-US" dirty="0" err="1"/>
              <a:t>satisﬁable</a:t>
            </a:r>
            <a:r>
              <a:rPr lang="en-US" dirty="0"/>
              <a:t> set Σ of full dependencies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Output</a:t>
            </a:r>
            <a:r>
              <a:rPr lang="en-US" dirty="0"/>
              <a:t>: a </a:t>
            </a:r>
            <a:r>
              <a:rPr lang="en-US" dirty="0">
                <a:solidFill>
                  <a:srgbClr val="FF0000"/>
                </a:solidFill>
              </a:rPr>
              <a:t>nucleus</a:t>
            </a:r>
            <a:r>
              <a:rPr lang="en-US" dirty="0"/>
              <a:t> G, a </a:t>
            </a:r>
            <a:r>
              <a:rPr lang="en-US" dirty="0">
                <a:solidFill>
                  <a:srgbClr val="FF0000"/>
                </a:solidFill>
              </a:rPr>
              <a:t>single</a:t>
            </a:r>
            <a:r>
              <a:rPr lang="en-US" dirty="0"/>
              <a:t> tableau with variables </a:t>
            </a:r>
          </a:p>
          <a:p>
            <a:pPr lvl="1"/>
            <a:r>
              <a:rPr lang="en-US" dirty="0"/>
              <a:t>representing all U-repairs of D w.r.t. Σ: for each CQ query q, q(G) yields the consistent answers to q in D w.r.t. Σ;</a:t>
            </a:r>
          </a:p>
          <a:p>
            <a:pPr lvl="1"/>
            <a:r>
              <a:rPr lang="en-US" dirty="0"/>
              <a:t>G is homomorphic to all U-repairs;</a:t>
            </a:r>
          </a:p>
          <a:p>
            <a:pPr lvl="1"/>
            <a:r>
              <a:rPr lang="en-US" dirty="0"/>
              <a:t> for any tableau that is homomorphic to all U-repairs, it is also homomorphic to G;</a:t>
            </a:r>
          </a:p>
          <a:p>
            <a:pPr lvl="1"/>
            <a:r>
              <a:rPr lang="en-US" dirty="0"/>
              <a:t>for a ﬁxed set of dependencies, |G| can be exponential in |D|.</a:t>
            </a:r>
          </a:p>
          <a:p>
            <a:pPr marL="457063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61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(Dependencies)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Understanding data inconsistencies using traditional FDs</a:t>
            </a:r>
          </a:p>
          <a:p>
            <a:r>
              <a:rPr lang="en-US" dirty="0"/>
              <a:t>Capturing and Fixing data inconsistencies using conditions</a:t>
            </a:r>
          </a:p>
          <a:p>
            <a:r>
              <a:rPr lang="en-US" dirty="0"/>
              <a:t>Learned about CFDs and CINDs</a:t>
            </a:r>
          </a:p>
          <a:p>
            <a:r>
              <a:rPr lang="en-US" dirty="0"/>
              <a:t>Dependencies revisited to identify objects using equality and similarity</a:t>
            </a:r>
          </a:p>
          <a:p>
            <a:r>
              <a:rPr lang="en-US" dirty="0"/>
              <a:t>Revision of static analyses: satisfiability, implication, </a:t>
            </a:r>
            <a:r>
              <a:rPr lang="en-US" dirty="0" err="1"/>
              <a:t>axiomatizability</a:t>
            </a:r>
            <a:r>
              <a:rPr lang="en-US" dirty="0"/>
              <a:t>, dependency propagation</a:t>
            </a:r>
          </a:p>
          <a:p>
            <a:r>
              <a:rPr lang="en-US" dirty="0"/>
              <a:t>Develop appropriate constraint languages for improving data quality: revising </a:t>
            </a:r>
            <a:r>
              <a:rPr lang="en-US" dirty="0">
                <a:solidFill>
                  <a:srgbClr val="00B0F0"/>
                </a:solidFill>
              </a:rPr>
              <a:t>equality-generating dependencies</a:t>
            </a:r>
            <a:r>
              <a:rPr lang="en-US" dirty="0"/>
              <a:t> (EGDs) </a:t>
            </a:r>
            <a:r>
              <a:rPr lang="en-US" dirty="0">
                <a:solidFill>
                  <a:srgbClr val="00B0F0"/>
                </a:solidFill>
              </a:rPr>
              <a:t>and tuple-generating dependencies</a:t>
            </a:r>
            <a:r>
              <a:rPr lang="en-US" dirty="0"/>
              <a:t> (TGDs)</a:t>
            </a:r>
          </a:p>
          <a:p>
            <a:r>
              <a:rPr lang="en-US" dirty="0"/>
              <a:t>Integrate data repairing and object identification: reasoning about conditional dependencies and matching dependencies </a:t>
            </a:r>
            <a:r>
              <a:rPr lang="en-US" dirty="0">
                <a:solidFill>
                  <a:srgbClr val="FF0000"/>
                </a:solidFill>
              </a:rPr>
              <a:t>taken together</a:t>
            </a:r>
          </a:p>
          <a:p>
            <a:r>
              <a:rPr lang="en-US" dirty="0"/>
              <a:t>Repairing algorithms with </a:t>
            </a:r>
            <a:r>
              <a:rPr lang="en-US" dirty="0">
                <a:solidFill>
                  <a:srgbClr val="FF0000"/>
                </a:solidFill>
              </a:rPr>
              <a:t>performance guarantee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27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715665"/>
            <a:ext cx="10512862" cy="1325563"/>
          </a:xfrm>
        </p:spPr>
        <p:txBody>
          <a:bodyPr/>
          <a:lstStyle/>
          <a:p>
            <a:pPr algn="ctr"/>
            <a:r>
              <a:rPr lang="en-US" dirty="0"/>
              <a:t>Questions and Discussions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45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principled approach based on data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Revising traditional dependencies</a:t>
            </a:r>
            <a:r>
              <a:rPr lang="en-US" sz="3600" dirty="0"/>
              <a:t>, for improving </a:t>
            </a:r>
            <a:r>
              <a:rPr lang="en-US" sz="3600" dirty="0">
                <a:solidFill>
                  <a:srgbClr val="00B0F0"/>
                </a:solidFill>
              </a:rPr>
              <a:t>data quality </a:t>
            </a:r>
          </a:p>
        </p:txBody>
      </p:sp>
    </p:spTree>
    <p:extLst>
      <p:ext uri="{BB962C8B-B14F-4D97-AF65-F5344CB8AC3E}">
        <p14:creationId xmlns:p14="http://schemas.microsoft.com/office/powerpoint/2010/main" val="265360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	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495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B0F0"/>
                </a:solidFill>
              </a:rPr>
              <a:t>Conditional dependencies for capturing data inconsistencies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rgbClr val="00B0F0"/>
                </a:solidFill>
              </a:rPr>
              <a:t>Conditional functional dependencies (CFDs) 	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solidFill>
                  <a:srgbClr val="00B0F0"/>
                </a:solidFill>
              </a:rPr>
              <a:t>Conditional inclusion dependencies (CINDs) 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solidFill>
                  <a:srgbClr val="00B0F0"/>
                </a:solidFill>
              </a:rPr>
              <a:t>Other extensions </a:t>
            </a:r>
          </a:p>
          <a:p>
            <a:r>
              <a:rPr lang="en-US" sz="2800" dirty="0"/>
              <a:t>Matching dependencies for object identification </a:t>
            </a:r>
          </a:p>
          <a:p>
            <a:r>
              <a:rPr lang="en-US" sz="2800" dirty="0"/>
              <a:t>Static analyses: New challenges </a:t>
            </a:r>
          </a:p>
          <a:p>
            <a:pPr lvl="1"/>
            <a:r>
              <a:rPr lang="en-US" sz="2800" dirty="0"/>
              <a:t>Reasoning about conditional dependencies: Satisfiability, implication, </a:t>
            </a:r>
            <a:r>
              <a:rPr lang="en-US" sz="2800" dirty="0" err="1"/>
              <a:t>axiomatizability</a:t>
            </a:r>
            <a:r>
              <a:rPr lang="en-US" sz="2800" dirty="0"/>
              <a:t>, dependency propagation</a:t>
            </a:r>
          </a:p>
          <a:p>
            <a:pPr lvl="1"/>
            <a:r>
              <a:rPr lang="en-US" sz="2800" dirty="0"/>
              <a:t>Inferring matching rules </a:t>
            </a:r>
          </a:p>
          <a:p>
            <a:r>
              <a:rPr lang="en-US" sz="2800" dirty="0"/>
              <a:t>Improving data quality with dependencies  </a:t>
            </a:r>
          </a:p>
          <a:p>
            <a:pPr lvl="1"/>
            <a:r>
              <a:rPr lang="en-US" sz="2800" dirty="0"/>
              <a:t>Data repairing </a:t>
            </a:r>
          </a:p>
          <a:p>
            <a:pPr lvl="1"/>
            <a:r>
              <a:rPr lang="en-US" sz="2800" dirty="0"/>
              <a:t>Condensed representations of all repairs </a:t>
            </a:r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dirty="0"/>
              <a:t> 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customer 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One of the </a:t>
            </a:r>
            <a:r>
              <a:rPr lang="en-US" dirty="0">
                <a:solidFill>
                  <a:srgbClr val="FF0000"/>
                </a:solidFill>
              </a:rPr>
              <a:t>central technical problems</a:t>
            </a:r>
            <a:r>
              <a:rPr lang="en-US" dirty="0"/>
              <a:t> is how to tell whether the data is dirty or clean</a:t>
            </a:r>
          </a:p>
          <a:p>
            <a:r>
              <a:rPr lang="en-US" b="1" dirty="0"/>
              <a:t>Schema</a:t>
            </a:r>
            <a:r>
              <a:rPr lang="en-US" dirty="0"/>
              <a:t>: country code (</a:t>
            </a:r>
            <a:r>
              <a:rPr lang="en-US" dirty="0">
                <a:solidFill>
                  <a:srgbClr val="00B0F0"/>
                </a:solidFill>
              </a:rPr>
              <a:t>CC</a:t>
            </a:r>
            <a:r>
              <a:rPr lang="en-US" dirty="0"/>
              <a:t>), area code (</a:t>
            </a:r>
            <a:r>
              <a:rPr lang="en-US" dirty="0">
                <a:solidFill>
                  <a:srgbClr val="00B0F0"/>
                </a:solidFill>
              </a:rPr>
              <a:t>AC</a:t>
            </a:r>
            <a:r>
              <a:rPr lang="en-US" dirty="0"/>
              <a:t>), phone (</a:t>
            </a:r>
            <a:r>
              <a:rPr lang="en-US" dirty="0" err="1">
                <a:solidFill>
                  <a:srgbClr val="00B0F0"/>
                </a:solidFill>
              </a:rPr>
              <a:t>phn</a:t>
            </a:r>
            <a:r>
              <a:rPr lang="en-US" dirty="0"/>
              <a:t>), ...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err="1">
                <a:solidFill>
                  <a:srgbClr val="00B0F0"/>
                </a:solidFill>
              </a:rPr>
              <a:t>Cust</a:t>
            </a:r>
            <a:r>
              <a:rPr lang="en-US" dirty="0">
                <a:solidFill>
                  <a:srgbClr val="00B0F0"/>
                </a:solidFill>
              </a:rPr>
              <a:t>(CC</a:t>
            </a:r>
            <a:r>
              <a:rPr lang="en-US" dirty="0"/>
              <a:t>: 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AC</a:t>
            </a:r>
            <a:r>
              <a:rPr lang="en-US" dirty="0"/>
              <a:t>: 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>
                <a:solidFill>
                  <a:srgbClr val="00B0F0"/>
                </a:solidFill>
              </a:rPr>
              <a:t>phn</a:t>
            </a:r>
            <a:r>
              <a:rPr lang="en-US" dirty="0"/>
              <a:t>: 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name</a:t>
            </a:r>
            <a:r>
              <a:rPr lang="en-US" dirty="0"/>
              <a:t>: string, </a:t>
            </a:r>
            <a:r>
              <a:rPr lang="en-US" dirty="0">
                <a:solidFill>
                  <a:srgbClr val="00B0F0"/>
                </a:solidFill>
              </a:rPr>
              <a:t>street</a:t>
            </a:r>
            <a:r>
              <a:rPr lang="en-US" dirty="0"/>
              <a:t>: string, </a:t>
            </a:r>
            <a:r>
              <a:rPr lang="en-US" dirty="0">
                <a:solidFill>
                  <a:srgbClr val="00B0F0"/>
                </a:solidFill>
              </a:rPr>
              <a:t>city</a:t>
            </a:r>
            <a:r>
              <a:rPr lang="en-US" dirty="0"/>
              <a:t>: string, </a:t>
            </a:r>
            <a:r>
              <a:rPr lang="en-US" dirty="0">
                <a:solidFill>
                  <a:srgbClr val="00B0F0"/>
                </a:solidFill>
              </a:rPr>
              <a:t>zip</a:t>
            </a:r>
            <a:r>
              <a:rPr lang="en-US" dirty="0"/>
              <a:t>: string)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Instance:</a:t>
            </a:r>
          </a:p>
          <a:p>
            <a:pPr marL="274320" lvl="1" indent="0">
              <a:buNone/>
            </a:pPr>
            <a:r>
              <a:rPr lang="en-US" dirty="0"/>
              <a:t>	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sz="3000" dirty="0"/>
              <a:t>T1: </a:t>
            </a:r>
          </a:p>
          <a:p>
            <a:pPr marL="274320" lvl="1" indent="0">
              <a:buNone/>
            </a:pPr>
            <a:r>
              <a:rPr lang="en-US" sz="3000" dirty="0"/>
              <a:t>T2:      </a:t>
            </a:r>
          </a:p>
          <a:p>
            <a:pPr marL="274320" lvl="1" indent="0">
              <a:buNone/>
            </a:pPr>
            <a:r>
              <a:rPr lang="en-US" sz="3000" dirty="0"/>
              <a:t>T3:</a:t>
            </a:r>
          </a:p>
          <a:p>
            <a:pPr marL="27432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Functional dependencies </a:t>
            </a:r>
            <a:r>
              <a:rPr lang="en-US" dirty="0"/>
              <a:t>(FDs):</a:t>
            </a:r>
          </a:p>
          <a:p>
            <a:pPr marL="548640" lvl="2" indent="0">
              <a:buNone/>
            </a:pPr>
            <a:r>
              <a:rPr lang="en-US" dirty="0"/>
              <a:t>f1: [CC,AC, </a:t>
            </a:r>
            <a:r>
              <a:rPr lang="en-US" dirty="0" err="1"/>
              <a:t>phn</a:t>
            </a:r>
            <a:r>
              <a:rPr lang="en-US" dirty="0"/>
              <a:t>] → [street, city, zip],     f2: [CC,AC] → [city].</a:t>
            </a:r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012" y="3657600"/>
            <a:ext cx="7102456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85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Capturing inconsistencies in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260" y="1905000"/>
            <a:ext cx="9144000" cy="4267200"/>
          </a:xfrm>
        </p:spPr>
        <p:txBody>
          <a:bodyPr>
            <a:normAutofit/>
          </a:bodyPr>
          <a:lstStyle/>
          <a:p>
            <a:r>
              <a:rPr lang="en-US" sz="2000" dirty="0"/>
              <a:t>In the UK, the zip code uniquely determines the street. cfd1: ([CC = 44, zip] → [street]) </a:t>
            </a:r>
          </a:p>
          <a:p>
            <a:r>
              <a:rPr lang="en-US" sz="2000" dirty="0"/>
              <a:t>This constraint specifies a semantic property of the data.</a:t>
            </a:r>
          </a:p>
          <a:p>
            <a:r>
              <a:rPr lang="en-US" sz="2000" dirty="0"/>
              <a:t>It does not hold for other countries, e.g., USA </a:t>
            </a:r>
          </a:p>
          <a:p>
            <a:r>
              <a:rPr lang="en-US" sz="2000" dirty="0"/>
              <a:t>It can’t be expressed as standard FDs</a:t>
            </a:r>
          </a:p>
          <a:p>
            <a:pPr marL="0" indent="0">
              <a:buNone/>
            </a:pPr>
            <a:r>
              <a:rPr lang="en-US" sz="2000" dirty="0"/>
              <a:t>The example database does not satisfy this constraint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T1:</a:t>
            </a:r>
          </a:p>
          <a:p>
            <a:pPr marL="0" indent="0">
              <a:buNone/>
            </a:pPr>
            <a:r>
              <a:rPr lang="en-US" sz="2400" dirty="0"/>
              <a:t>T2:</a:t>
            </a:r>
          </a:p>
          <a:p>
            <a:pPr marL="0" indent="0">
              <a:buNone/>
            </a:pPr>
            <a:r>
              <a:rPr lang="en-US" sz="2400" dirty="0"/>
              <a:t>T3: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363440"/>
              </p:ext>
            </p:extLst>
          </p:nvPr>
        </p:nvGraphicFramePr>
        <p:xfrm>
          <a:off x="2208212" y="4267200"/>
          <a:ext cx="7110943" cy="146253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015849">
                  <a:extLst>
                    <a:ext uri="{9D8B030D-6E8A-4147-A177-3AD203B41FA5}">
                      <a16:colId xmlns:a16="http://schemas.microsoft.com/office/drawing/2014/main" val="1337020976"/>
                    </a:ext>
                  </a:extLst>
                </a:gridCol>
                <a:gridCol w="1015849">
                  <a:extLst>
                    <a:ext uri="{9D8B030D-6E8A-4147-A177-3AD203B41FA5}">
                      <a16:colId xmlns:a16="http://schemas.microsoft.com/office/drawing/2014/main" val="479716700"/>
                    </a:ext>
                  </a:extLst>
                </a:gridCol>
                <a:gridCol w="1015849">
                  <a:extLst>
                    <a:ext uri="{9D8B030D-6E8A-4147-A177-3AD203B41FA5}">
                      <a16:colId xmlns:a16="http://schemas.microsoft.com/office/drawing/2014/main" val="2314130756"/>
                    </a:ext>
                  </a:extLst>
                </a:gridCol>
                <a:gridCol w="1015849">
                  <a:extLst>
                    <a:ext uri="{9D8B030D-6E8A-4147-A177-3AD203B41FA5}">
                      <a16:colId xmlns:a16="http://schemas.microsoft.com/office/drawing/2014/main" val="2030028806"/>
                    </a:ext>
                  </a:extLst>
                </a:gridCol>
                <a:gridCol w="1015849">
                  <a:extLst>
                    <a:ext uri="{9D8B030D-6E8A-4147-A177-3AD203B41FA5}">
                      <a16:colId xmlns:a16="http://schemas.microsoft.com/office/drawing/2014/main" val="2804451264"/>
                    </a:ext>
                  </a:extLst>
                </a:gridCol>
                <a:gridCol w="1015849">
                  <a:extLst>
                    <a:ext uri="{9D8B030D-6E8A-4147-A177-3AD203B41FA5}">
                      <a16:colId xmlns:a16="http://schemas.microsoft.com/office/drawing/2014/main" val="3881278039"/>
                    </a:ext>
                  </a:extLst>
                </a:gridCol>
                <a:gridCol w="1015849">
                  <a:extLst>
                    <a:ext uri="{9D8B030D-6E8A-4147-A177-3AD203B41FA5}">
                      <a16:colId xmlns:a16="http://schemas.microsoft.com/office/drawing/2014/main" val="731872351"/>
                    </a:ext>
                  </a:extLst>
                </a:gridCol>
              </a:tblGrid>
              <a:tr h="346710">
                <a:tc>
                  <a:txBody>
                    <a:bodyPr/>
                    <a:lstStyle/>
                    <a:p>
                      <a:r>
                        <a:rPr lang="en-US" dirty="0"/>
                        <a:t>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525832"/>
                  </a:ext>
                </a:extLst>
              </a:tr>
              <a:tr h="346710">
                <a:tc>
                  <a:txBody>
                    <a:bodyPr/>
                    <a:lstStyle/>
                    <a:p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1234567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Mayfield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NYC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EH4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 8LE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270974"/>
                  </a:ext>
                </a:extLst>
              </a:tr>
              <a:tr h="346710">
                <a:tc>
                  <a:txBody>
                    <a:bodyPr/>
                    <a:lstStyle/>
                    <a:p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3456789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Crichton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NYC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EH48LE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925078"/>
                  </a:ext>
                </a:extLst>
              </a:tr>
              <a:tr h="346710">
                <a:tc>
                  <a:txBody>
                    <a:bodyPr/>
                    <a:lstStyle/>
                    <a:p>
                      <a:r>
                        <a:rPr lang="en-US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3456789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Mtn</a:t>
                      </a:r>
                      <a:r>
                        <a:rPr lang="en-US" dirty="0"/>
                        <a:t> 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NYC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07974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25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73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4046</TotalTime>
  <Words>5116</Words>
  <Application>Microsoft Macintosh PowerPoint</Application>
  <PresentationFormat>Custom</PresentationFormat>
  <Paragraphs>833</Paragraphs>
  <Slides>53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Arial</vt:lpstr>
      <vt:lpstr>Calibri</vt:lpstr>
      <vt:lpstr>Calibri Light</vt:lpstr>
      <vt:lpstr>Cambria Math</vt:lpstr>
      <vt:lpstr>Corbel</vt:lpstr>
      <vt:lpstr>Wingdings</vt:lpstr>
      <vt:lpstr>Office Theme</vt:lpstr>
      <vt:lpstr>Dependencies Revisited for Improving Data Quality</vt:lpstr>
      <vt:lpstr>Real-world data is often dirty</vt:lpstr>
      <vt:lpstr>Dirty data is costly</vt:lpstr>
      <vt:lpstr>Research activities</vt:lpstr>
      <vt:lpstr>A principled approach based on data dependencies</vt:lpstr>
      <vt:lpstr>A principled approach based on data dependencies</vt:lpstr>
      <vt:lpstr>Outline   </vt:lpstr>
      <vt:lpstr>Example: customer relation</vt:lpstr>
      <vt:lpstr>Capturing inconsistencies in the data</vt:lpstr>
      <vt:lpstr>More example constraints</vt:lpstr>
      <vt:lpstr>More examples constraints (Continued)</vt:lpstr>
      <vt:lpstr>The need for new dependencies</vt:lpstr>
      <vt:lpstr>Conditional Functional Dependencies (CFDs)</vt:lpstr>
      <vt:lpstr>Conditional Functional Dependencies (CFDs) Continued</vt:lpstr>
      <vt:lpstr>Conditional Functional Dependencies (CFDs)</vt:lpstr>
      <vt:lpstr>Semantics of CFDs</vt:lpstr>
      <vt:lpstr>Violation of CFDs </vt:lpstr>
      <vt:lpstr>The need of extending inclusion dependencies</vt:lpstr>
      <vt:lpstr>Extending inclusion dependencies for schema matching</vt:lpstr>
      <vt:lpstr>Extending inclusion dependencies for data cleaning</vt:lpstr>
      <vt:lpstr>Conditional Inclusion Dependencies (CINDs)</vt:lpstr>
      <vt:lpstr>Conditional Inclusion Dependencies (CINDs)</vt:lpstr>
      <vt:lpstr>Semantics of CINDs</vt:lpstr>
      <vt:lpstr>Other extensions(CFD &amp; IND): Denial constraints</vt:lpstr>
      <vt:lpstr>Other extensions of functional dependencies</vt:lpstr>
      <vt:lpstr>Outline   </vt:lpstr>
      <vt:lpstr>Object identification</vt:lpstr>
      <vt:lpstr>Matching rules</vt:lpstr>
      <vt:lpstr>Matching dependencies (MDs)</vt:lpstr>
      <vt:lpstr>Example matching dependencies</vt:lpstr>
      <vt:lpstr>Known vs. unknown relations</vt:lpstr>
      <vt:lpstr>Matching dependencies vs. Functional dependencies</vt:lpstr>
      <vt:lpstr>Outline   </vt:lpstr>
      <vt:lpstr>Classical decision problems</vt:lpstr>
      <vt:lpstr>Reasoning about conditional functional dependencies</vt:lpstr>
      <vt:lpstr>CFD,satisfiability and classical dependency</vt:lpstr>
      <vt:lpstr>Static Analyses: CFDs vs. FDs</vt:lpstr>
      <vt:lpstr>Static Analysis of CINDs</vt:lpstr>
      <vt:lpstr>Static Analysis of CINDs</vt:lpstr>
      <vt:lpstr>CFDs and CINDs taken together</vt:lpstr>
      <vt:lpstr>Dependency propagation: The need</vt:lpstr>
      <vt:lpstr>Reasoning about matching dependencies (MDs)</vt:lpstr>
      <vt:lpstr>Derived MDs can add value</vt:lpstr>
      <vt:lpstr>The implication problem for MDs</vt:lpstr>
      <vt:lpstr>Outline   </vt:lpstr>
      <vt:lpstr>Data Repairing</vt:lpstr>
      <vt:lpstr>The repair checking problem</vt:lpstr>
      <vt:lpstr>Repairing algorithms</vt:lpstr>
      <vt:lpstr>Repairing algorithms continued</vt:lpstr>
      <vt:lpstr>Master Data Management – data repairing</vt:lpstr>
      <vt:lpstr>Condensed representations of all repairs: Nuclei</vt:lpstr>
      <vt:lpstr>Conclusion (Dependencies)</vt:lpstr>
      <vt:lpstr>Questions and Discussions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Dependencies Revisited for Improving Data Quality</dc:title>
  <dc:creator>Dasgupta, Prateek</dc:creator>
  <cp:lastModifiedBy>Termehchy, Arash</cp:lastModifiedBy>
  <cp:revision>104</cp:revision>
  <dcterms:created xsi:type="dcterms:W3CDTF">2019-05-12T22:59:42Z</dcterms:created>
  <dcterms:modified xsi:type="dcterms:W3CDTF">2019-05-16T16:41:53Z</dcterms:modified>
</cp:coreProperties>
</file>