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</p:sldIdLst>
  <p:sldSz cy="5143500" cx="9144000"/>
  <p:notesSz cx="6858000" cy="9144000"/>
  <p:embeddedFontLst>
    <p:embeddedFont>
      <p:font typeface="Roboto"/>
      <p:regular r:id="rId49"/>
      <p:bold r:id="rId50"/>
      <p:italic r:id="rId51"/>
      <p:boldItalic r:id="rId52"/>
    </p:embeddedFont>
    <p:embeddedFont>
      <p:font typeface="Rubik"/>
      <p:regular r:id="rId53"/>
      <p:bold r:id="rId54"/>
      <p:italic r:id="rId55"/>
      <p:boldItalic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3848D760-5AD0-44BB-97FF-CD065C6A3A17}">
  <a:tblStyle styleId="{3848D760-5AD0-44BB-97FF-CD065C6A3A1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font" Target="fonts/Roboto-regular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Roboto-italic.fntdata"/><Relationship Id="rId50" Type="http://schemas.openxmlformats.org/officeDocument/2006/relationships/font" Target="fonts/Roboto-bold.fntdata"/><Relationship Id="rId53" Type="http://schemas.openxmlformats.org/officeDocument/2006/relationships/font" Target="fonts/Rubik-regular.fntdata"/><Relationship Id="rId52" Type="http://schemas.openxmlformats.org/officeDocument/2006/relationships/font" Target="fonts/Roboto-boldItalic.fntdata"/><Relationship Id="rId11" Type="http://schemas.openxmlformats.org/officeDocument/2006/relationships/slide" Target="slides/slide5.xml"/><Relationship Id="rId55" Type="http://schemas.openxmlformats.org/officeDocument/2006/relationships/font" Target="fonts/Rubik-italic.fntdata"/><Relationship Id="rId10" Type="http://schemas.openxmlformats.org/officeDocument/2006/relationships/slide" Target="slides/slide4.xml"/><Relationship Id="rId54" Type="http://schemas.openxmlformats.org/officeDocument/2006/relationships/font" Target="fonts/Rubik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56" Type="http://schemas.openxmlformats.org/officeDocument/2006/relationships/font" Target="fonts/Rubik-boldItalic.fntdata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57a8f8f3a0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57a8f8f3a0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●"/>
            </a:pPr>
            <a:r>
              <a:rPr lang="en" sz="1400">
                <a:latin typeface="Rubik"/>
                <a:ea typeface="Rubik"/>
                <a:cs typeface="Rubik"/>
                <a:sym typeface="Rubik"/>
              </a:rPr>
              <a:t>The three types of fixes are to stress accuracy</a:t>
            </a:r>
            <a:endParaRPr sz="140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7a8f8f3a0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7a8f8f3a0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79b0f9f1b_0_6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79b0f9f1b_0_6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579b0f9f1b_0_6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579b0f9f1b_0_6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ubik"/>
              <a:buChar char="○"/>
            </a:pPr>
            <a:r>
              <a:rPr lang="en" sz="14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This rule corrects t[E] with clean master value s[F] and infers the new confidence of t[E] following fuzzy logic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579b0f9f1b_0_6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579b0f9f1b_0_6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79b0f9f1b_0_6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79b0f9f1b_0_6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57a8f8f3a0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57a8f8f3a0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7aab17c5c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7aab17c5c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a50879c20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5a50879c20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7a8f8f3a0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7a8f8f3a0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79b0f9f1b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79b0f9f1b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83e949a6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583e949a6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583e949a6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583e949a6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583e949a6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583e949a6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57a8f8f3a0_3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57a8f8f3a0_3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57a8f8f3a0_3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57a8f8f3a0_3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5a50879c20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2" name="Google Shape;232;g5a50879c20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5a50879c20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5a50879c20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57a8f8f3a0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57a8f8f3a0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57a8f8f3a0_3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57a8f8f3a0_3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5a50879c20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5a50879c20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5a50879c2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5a50879c2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57a8f8f3a0_3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57a8f8f3a0_3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57a8f8f3a0_3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57a8f8f3a0_3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57a8f8f3a0_3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57a8f8f3a0_3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5a50879c20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5a50879c20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57a8f8f3a0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57a8f8f3a0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57a8f8f3a0_3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57a8f8f3a0_3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ubik"/>
              <a:buChar char="■"/>
            </a:pPr>
            <a:r>
              <a:rPr lang="en" sz="14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HOSP: </a:t>
            </a:r>
            <a:r>
              <a:rPr lang="en" sz="14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Designed 23 CFDs and 3 MDs</a:t>
            </a:r>
            <a:endParaRPr sz="14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17500" lvl="2" marL="1371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ubik"/>
              <a:buChar char="■"/>
            </a:pPr>
            <a:r>
              <a:rPr lang="en" sz="14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DBLP: Designed 7 CFDs and 2 MDs</a:t>
            </a:r>
            <a:endParaRPr sz="14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57a8f8f3a0_3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57a8f8f3a0_3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57a8f8f3a0_3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57a8f8f3a0_3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57a8f8f3a0_3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57a8f8f3a0_3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ubik"/>
              <a:buChar char="●"/>
            </a:pPr>
            <a:r>
              <a:rPr lang="en" sz="18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Deterministic and reliable fixes are more accurate than possible fixes</a:t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57a8f8f3a0_3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57a8f8f3a0_3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5a50879c20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5a50879c20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g57a8f8f3a0_3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3" name="Google Shape;333;g57a8f8f3a0_3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ubik"/>
              <a:buChar char="●"/>
            </a:pPr>
            <a:r>
              <a:rPr lang="en" sz="12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cRepair denotes only deterministic fixes generated in the first phase of UniClean</a:t>
            </a:r>
            <a:endParaRPr sz="1200">
              <a:solidFill>
                <a:schemeClr val="dk2"/>
              </a:solidFill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ubik"/>
              <a:buChar char="●"/>
            </a:pPr>
            <a:r>
              <a:rPr lang="en" sz="12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cRepair + eRepair denotes deterministic and reliable fixes generated in the first two phases of UniClean</a:t>
            </a:r>
            <a:endParaRPr sz="120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57a8f8f3a0_3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0" name="Google Shape;340;g57a8f8f3a0_3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57a8f8f3a0_3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" name="Google Shape;347;g57a8f8f3a0_3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ubik"/>
              <a:buChar char="●"/>
            </a:pPr>
            <a:r>
              <a:rPr lang="en" sz="18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In one curve, |D</a:t>
            </a:r>
            <a:r>
              <a:rPr baseline="-25000" lang="en" sz="18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m</a:t>
            </a:r>
            <a:r>
              <a:rPr lang="en" sz="18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| is fixed to 60k, and in the other, |D| is fixes to 60k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579b0f9f1b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579b0f9f1b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7a8f8f3a0_3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7a8f8f3a0_3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ubik"/>
              <a:buChar char="●"/>
            </a:pPr>
            <a:r>
              <a:rPr lang="en" sz="1800">
                <a:solidFill>
                  <a:schemeClr val="dk2"/>
                </a:solidFill>
                <a:latin typeface="Rubik"/>
                <a:ea typeface="Rubik"/>
                <a:cs typeface="Rubik"/>
                <a:sym typeface="Rubik"/>
              </a:rPr>
              <a:t>Unlike record matching and data repairing, aims to fix data errors...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579b0f9f1b_0_6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579b0f9f1b_0_6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5a50879c20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5a50879c2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a50879c20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a50879c20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p2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" name="Google Shape;76;p11"/>
          <p:cNvSpPr txBox="1"/>
          <p:nvPr>
            <p:ph hasCustomPrompt="1" type="title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/>
          <p:nvPr>
            <p:ph idx="1" type="body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8" name="Google Shape;78;p1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3"/>
          <p:cNvSpPr txBox="1"/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" name="Google Shape;35;p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6" name="Google Shape;36;p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" name="Google Shape;40;p5"/>
          <p:cNvSpPr txBox="1"/>
          <p:nvPr>
            <p:ph idx="1" type="body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5"/>
          <p:cNvSpPr txBox="1"/>
          <p:nvPr>
            <p:ph idx="2" type="body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2" name="Google Shape;42;p5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4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flipH="1" rot="10800000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62" name="Google Shape;62;p9"/>
          <p:cNvSpPr txBox="1"/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3" name="Google Shape;63;p9"/>
          <p:cNvSpPr txBox="1"/>
          <p:nvPr>
            <p:ph idx="1" type="subTitle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4" name="Google Shape;6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8" name="Google Shape;68;p10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geometr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9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/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The Interaction Between Record Matching and Data Repairing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6" name="Google Shape;86;p13"/>
          <p:cNvSpPr txBox="1"/>
          <p:nvPr>
            <p:ph idx="1" type="subTitle"/>
          </p:nvPr>
        </p:nvSpPr>
        <p:spPr>
          <a:xfrm>
            <a:off x="598094" y="2715972"/>
            <a:ext cx="4113900" cy="21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ubik"/>
                <a:ea typeface="Rubik"/>
                <a:cs typeface="Rubik"/>
                <a:sym typeface="Rubik"/>
              </a:rPr>
              <a:t>Authors:</a:t>
            </a:r>
            <a:endParaRPr b="1"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Wenfei Fan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Jianzhong Li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Shuai Ma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Nan Tang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Wenyuan Yu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4712000" y="2715975"/>
            <a:ext cx="4113900" cy="211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Rubik"/>
                <a:ea typeface="Rubik"/>
                <a:cs typeface="Rubik"/>
                <a:sym typeface="Rubik"/>
              </a:rPr>
              <a:t>Presenter: </a:t>
            </a:r>
            <a:endParaRPr b="1"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Omeed Habibelahian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UniClean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42" name="Google Shape;142;p2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b="1" lang="en">
                <a:latin typeface="Rubik"/>
                <a:ea typeface="Rubik"/>
                <a:cs typeface="Rubik"/>
                <a:sym typeface="Rubik"/>
              </a:rPr>
              <a:t>Input: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Dirty relation D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Master relation D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m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Set of cleaning rules derived from 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Θ = Σ ⋃ Γ, where Σ is a set of CFDs on R, and Γ is a set of MDs on (R, R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m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)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T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hresholds η, δ ∈ [0, 1] set by the user for confidence and entropy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b="1" lang="en">
                <a:latin typeface="Rubik"/>
                <a:ea typeface="Rubik"/>
                <a:cs typeface="Rubik"/>
                <a:sym typeface="Rubik"/>
              </a:rPr>
              <a:t>Output:</a:t>
            </a:r>
            <a:endParaRPr b="1"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Repair D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r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of D with a small cost such that D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r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satisfies 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Σ and (D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r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, D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m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) satisfies Γ 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Generates fixes by unifying matching and repairing, via cleaning rules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Distinguishes these fixes with three levels of accuracy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cost(D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r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, D) = 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43" name="Google Shape;143;p22"/>
          <p:cNvPicPr preferRelativeResize="0"/>
          <p:nvPr/>
        </p:nvPicPr>
        <p:blipFill rotWithShape="1">
          <a:blip r:embed="rId3">
            <a:alphaModFix/>
          </a:blip>
          <a:srcRect b="0" l="4498" r="0" t="0"/>
          <a:stretch/>
        </p:blipFill>
        <p:spPr>
          <a:xfrm>
            <a:off x="2302250" y="4147875"/>
            <a:ext cx="3320350" cy="6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Framework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49" name="Google Shape;14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3013" y="1017800"/>
            <a:ext cx="7257964" cy="382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Confidence and Cost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55" name="Google Shape;155;p24"/>
          <p:cNvSpPr txBox="1"/>
          <p:nvPr>
            <p:ph idx="1" type="body"/>
          </p:nvPr>
        </p:nvSpPr>
        <p:spPr>
          <a:xfrm>
            <a:off x="311700" y="1229875"/>
            <a:ext cx="8520600" cy="19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The higher the confidence of the attribute t[A] is, the more “distant” v’ is from v, the more costly the change is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Smaller cost means that D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r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is more accurate and closer to D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dis(v, v’)/max(|v|, |v’|) is used to measure similarity to ensure that longer strings with a 1-char difference are closer than shorter strings with a 1-char difference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156" name="Google Shape;156;p24"/>
          <p:cNvPicPr preferRelativeResize="0"/>
          <p:nvPr/>
        </p:nvPicPr>
        <p:blipFill rotWithShape="1">
          <a:blip r:embed="rId3">
            <a:alphaModFix/>
          </a:blip>
          <a:srcRect b="0" l="4498" r="0" t="0"/>
          <a:stretch/>
        </p:blipFill>
        <p:spPr>
          <a:xfrm>
            <a:off x="819700" y="3434250"/>
            <a:ext cx="5058601" cy="92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Cleaning Rules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62" name="Google Shape;162;p25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Tell us what attributes should be updated and what they should be changed to, and enable us to interleave matching and repairing operations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b="1" lang="en">
                <a:latin typeface="Rubik"/>
                <a:ea typeface="Rubik"/>
                <a:cs typeface="Rubik"/>
                <a:sym typeface="Rubik"/>
              </a:rPr>
              <a:t>MDs:</a:t>
            </a:r>
            <a:endParaRPr b="1"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Given MD 𝜓 = Λ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j∈[1,k]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(R[A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j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] ≈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j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R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m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[B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j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]) → (R[E] matches with R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m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[F])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Apply a master tuple s 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∈ D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m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to a tuple t ∈ D if t[A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j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] ≈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j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s[B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j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] for each j ∈ [1,k]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Update on t: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■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t[E] = s[F]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■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t[C].cf = d for each C in E, where d is the minimum t[A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j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].cf for all j ∈ [1,k] if ≈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j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is ‘=’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This cleaning rule applies to both positive and negative MDs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Cleaning Rules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68" name="Google Shape;168;p2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b="1" lang="en">
                <a:latin typeface="Rubik"/>
                <a:ea typeface="Rubik"/>
                <a:cs typeface="Rubik"/>
                <a:sym typeface="Rubik"/>
              </a:rPr>
              <a:t>Constant CFDs:</a:t>
            </a:r>
            <a:endParaRPr b="1"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Consider a CFD 𝜑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c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= R(X → A, t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p1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), where t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p1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[A] is a constant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Rule applies to t if t[X] matches t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p1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[X] but t[A] ≠ t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p1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[A]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Update on t: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■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t[A] = t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p1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[A]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■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t[A].cf = d, where d is the minimum t[A’].cf for all A’ in X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The rule corrects t[A] with constant in the CFD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Cleaning Rules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74" name="Google Shape;174;p2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b="1" lang="en">
                <a:latin typeface="Rubik"/>
                <a:ea typeface="Rubik"/>
                <a:cs typeface="Rubik"/>
                <a:sym typeface="Rubik"/>
              </a:rPr>
              <a:t>Variable CFDs: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Consider a CFD 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𝜑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v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= R(Y → B, t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p2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), where t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p2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[B] is a wildcard ‘_’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Apply a tuple t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2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in D to another tuple t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in D, where t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[Y] = t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2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[Y] ≍ t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p2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[Y] but t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[B] ≠ t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2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[B]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Update on t: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■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t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[B] = t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2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[B]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■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t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[B].cf = d, where d is the minimum t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[B’].cf and t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2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[B’].cd for all B’ in Y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Problems for Data Quality Rules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80" name="Google Shape;180;p2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b="1" lang="en">
                <a:latin typeface="Rubik"/>
                <a:ea typeface="Rubik"/>
                <a:cs typeface="Rubik"/>
                <a:sym typeface="Rubik"/>
              </a:rPr>
              <a:t>Consistency problem:</a:t>
            </a:r>
            <a:endParaRPr b="1"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Whether there exists a nonempty instance D of R such that D satisfies Σ and (D, D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m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) satisfies Γ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Determines whether the rules in Θ = 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Σ ⋃ Γ are dirty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For CFDs and MDs put together, </a:t>
            </a:r>
            <a:r>
              <a:rPr b="1" lang="en">
                <a:latin typeface="Rubik"/>
                <a:ea typeface="Rubik"/>
                <a:cs typeface="Rubik"/>
                <a:sym typeface="Rubik"/>
              </a:rPr>
              <a:t>NP-complete</a:t>
            </a:r>
            <a:endParaRPr b="1"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b="1" lang="en">
                <a:latin typeface="Rubik"/>
                <a:ea typeface="Rubik"/>
                <a:cs typeface="Rubik"/>
                <a:sym typeface="Rubik"/>
              </a:rPr>
              <a:t>Implication problem: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Determine, given D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m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, Σ and another CFD or MD ξ, whether Σ satisfies ξ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Helps us find and remove redundant rules from Σ to remove performance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■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I.e. rules that are logical consequences of other rules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Θ </a:t>
            </a:r>
            <a:r>
              <a:rPr b="1" lang="en">
                <a:latin typeface="Rubik"/>
                <a:ea typeface="Rubik"/>
                <a:cs typeface="Rubik"/>
                <a:sym typeface="Rubik"/>
              </a:rPr>
              <a:t>implies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another CFD or MD ξ if for any instance D of R, whenever D satisfies Σ and 	(D, D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m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) satisfies Γ, then D ( or (D, D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m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)) satisfies ξ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b="1" lang="en">
                <a:latin typeface="Rubik"/>
                <a:ea typeface="Rubik"/>
                <a:cs typeface="Rubik"/>
                <a:sym typeface="Rubik"/>
              </a:rPr>
              <a:t>coNP-complete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Problems for Data Quality Rules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86" name="Google Shape;186;p2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ubik"/>
              <a:buChar char="●"/>
            </a:pPr>
            <a:r>
              <a:rPr b="1" lang="en" sz="1400">
                <a:latin typeface="Rubik"/>
                <a:ea typeface="Rubik"/>
                <a:cs typeface="Rubik"/>
                <a:sym typeface="Rubik"/>
              </a:rPr>
              <a:t>Complexity bounds in the data cleaning problem:</a:t>
            </a:r>
            <a:endParaRPr b="1" sz="1400"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Intractable to decide if there exists D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r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with cost(D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r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, D) below a predefined bound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Infeasible in practice to find a p-time approx. algorithm with performance guarantee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DCP is NP-complete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Unless P = NP, for any constant ϵ, there is no p-time ϵ-approximation algorithm for DCP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●"/>
            </a:pPr>
            <a:r>
              <a:rPr b="1" lang="en" sz="1400">
                <a:latin typeface="Rubik"/>
                <a:ea typeface="Rubik"/>
                <a:cs typeface="Rubik"/>
                <a:sym typeface="Rubik"/>
              </a:rPr>
              <a:t>Termination problem:</a:t>
            </a:r>
            <a:r>
              <a:rPr lang="en" sz="1400">
                <a:latin typeface="Rubik"/>
                <a:ea typeface="Rubik"/>
                <a:cs typeface="Rubik"/>
                <a:sym typeface="Rubik"/>
              </a:rPr>
              <a:t> determine whether a rule-based process stops</a:t>
            </a:r>
            <a:endParaRPr sz="1400">
              <a:latin typeface="Rubik"/>
              <a:ea typeface="Rubik"/>
              <a:cs typeface="Rubik"/>
              <a:sym typeface="Rubik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●"/>
            </a:pPr>
            <a:r>
              <a:rPr b="1" lang="en" sz="1400">
                <a:latin typeface="Rubik"/>
                <a:ea typeface="Rubik"/>
                <a:cs typeface="Rubik"/>
                <a:sym typeface="Rubik"/>
              </a:rPr>
              <a:t>Determinism problem:</a:t>
            </a:r>
            <a:r>
              <a:rPr lang="en" sz="1400">
                <a:latin typeface="Rubik"/>
                <a:ea typeface="Rubik"/>
                <a:cs typeface="Rubik"/>
                <a:sym typeface="Rubik"/>
              </a:rPr>
              <a:t> asks whether all terminating cleaning processes end with the same repair</a:t>
            </a:r>
            <a:endParaRPr sz="1400">
              <a:latin typeface="Rubik"/>
              <a:ea typeface="Rubik"/>
              <a:cs typeface="Rubik"/>
              <a:sym typeface="Rubik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○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E.g. 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𝜑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 = tran([AC] → [city], 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p1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 = (131 ∥ Edi)), 𝜑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5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 = tran([post] → [city], 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p5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 = (EH8 9AB ∥ Ldn))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○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Instance D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 containing tuple 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2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 from earlier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○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t2: (‘Max’, ‘Smith’, ‘Po Box 25’, ‘</a:t>
            </a:r>
            <a:r>
              <a:rPr b="1" lang="en" sz="1200">
                <a:latin typeface="Rubik"/>
                <a:ea typeface="Rubik"/>
                <a:cs typeface="Rubik"/>
                <a:sym typeface="Rubik"/>
              </a:rPr>
              <a:t>Edi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’, 131, ‘EH8 9AB’, 3256778 ‘Male’, ‘DVD, 800 INR’, ‘8pm 28/09/2010’, India)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○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Repair process with 𝜑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 and 𝜑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5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 will fail to terminate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●"/>
            </a:pPr>
            <a:r>
              <a:rPr lang="en" sz="1400">
                <a:latin typeface="Rubik"/>
                <a:ea typeface="Rubik"/>
                <a:cs typeface="Rubik"/>
                <a:sym typeface="Rubik"/>
              </a:rPr>
              <a:t>Beyond reach to find efficient solutions for either problem</a:t>
            </a:r>
            <a:endParaRPr sz="140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Important Notation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92" name="Google Shape;192;p3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Θ = Σ ∪ Γ: a set Σ of CFDs and a set Γ of MDs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η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= confidence threshold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δ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= update threshold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δ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2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= entropy threshold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⍴ = selection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π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= projection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∆(ȳ) = the set (t | t is in D and t[Y] = ȳ) for each ȳ in π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Y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(ρ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Y matches tp[Y]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D) w.r.t. CFD (Y → B, t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p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)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Deterministic Fixes Based on Confidences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98" name="Google Shape;198;p3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Identifies erroneous attributes t[A] to which there exists a unique fix, called a </a:t>
            </a:r>
            <a:r>
              <a:rPr b="1" lang="en">
                <a:latin typeface="Rubik"/>
                <a:ea typeface="Rubik"/>
                <a:cs typeface="Rubik"/>
                <a:sym typeface="Rubik"/>
              </a:rPr>
              <a:t>deterministic fix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, when some attributes of t are accurate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Fixes based on confidence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Cleaning rule: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Update t[A] only if certain attributes of t have confidence above the threshold η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These fixes are accurate up to η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Background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3" name="Google Shape;93;p1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Dirty data costs US businesses $600 billion each year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The market for data cleaning systems is growing 17% annually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Central pieces of data cleaning: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Record matching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Data repairing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Many data cleaning systems support both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Both processes often interact with each other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Nonetheless treated as separate and independent processes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Deterministic Fixes on MDs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04" name="Google Shape;204;p32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Given MD 𝜓 = Λ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j∈[1,k]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(R[A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j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] ≈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j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R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m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[B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j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]) → (R[E] matches with R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m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[F])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Suppose a cleaning rule 𝛾 applies a tuple s in D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m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to a tuple t in D and generates a fix t[E] := s[F]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The fix is deterministic if: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t[A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j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].cf &gt;= η for all j ∈ [1,k]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t[E].cf &lt; η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t[E] := s[F] only if all t[A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j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]’s are asserted and t[E] is not yet asserted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Deterministic Fixes on Constant CFDs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10" name="Google Shape;210;p33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Given constant CFD 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𝜑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c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= R(X → A, t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p1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)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Suppose 𝛾 applies to a tuple t in D and changes t[A] to t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p1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[A] in 𝜑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c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The fix is deterministic if: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t[A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i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].cf &gt;= η for all A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i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∈ X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t[A].cf &lt; η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Deterministic Fixes on Variable CFDs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16" name="Google Shape;216;p34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Given constant CFD 𝜑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v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= (Y → B, t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p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)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For each ȳ in 𝜋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Y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(⍴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Y matches tp[Y]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D), Δ(ȳ) = {t | t ∈ D, t[Y] = ȳ}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Suppose 𝛾 applies a tuple t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2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in Δ(ȳ) to another t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in Δ(ȳ) for some ȳ, and changes t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[B] to t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2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[B]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The fix is deterministic if: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For all B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i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in Y, t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[B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i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].cf &gt;= η and t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2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[B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i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].cf &gt;= η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t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2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is the only tuple in Δ(ȳ) with t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2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[B].cf &gt;= η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■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Which means t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[B].cf &lt; η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Deterministic Fix Algorithm: </a:t>
            </a:r>
            <a:r>
              <a:rPr b="1" lang="en">
                <a:latin typeface="Rubik"/>
                <a:ea typeface="Rubik"/>
                <a:cs typeface="Rubik"/>
                <a:sym typeface="Rubik"/>
              </a:rPr>
              <a:t>cRepair</a:t>
            </a:r>
            <a:endParaRPr b="1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22" name="Google Shape;222;p35"/>
          <p:cNvSpPr txBox="1"/>
          <p:nvPr>
            <p:ph idx="1" type="body"/>
          </p:nvPr>
        </p:nvSpPr>
        <p:spPr>
          <a:xfrm>
            <a:off x="311700" y="1229875"/>
            <a:ext cx="42603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b="1" lang="en">
                <a:latin typeface="Rubik"/>
                <a:ea typeface="Rubik"/>
                <a:cs typeface="Rubik"/>
                <a:sym typeface="Rubik"/>
              </a:rPr>
              <a:t>Update:</a:t>
            </a:r>
            <a:endParaRPr b="1"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Given a new determ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i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nistic fix for t[A], propagate the change to find other deterministic fixes with t[A]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For each variable CFD ξ, if A is in LHS(ξ), count[t, ξ] is incremented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If all attributes in LHS(ξ) are asserted, insert ξ into the queue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For a variable CFD ξ’ in P[t]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, 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if RHS(ξ’) is A and the hash value of ξ’ is nil, t[A] makes it possible for tuples in the list to have a deterministic fix, so move ξ’ from P[t] to the queue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23" name="Google Shape;22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6800" y="1229875"/>
            <a:ext cx="3955500" cy="267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Deterministic Fix Algorithm: </a:t>
            </a:r>
            <a:r>
              <a:rPr b="1" lang="en">
                <a:latin typeface="Rubik"/>
                <a:ea typeface="Rubik"/>
                <a:cs typeface="Rubik"/>
                <a:sym typeface="Rubik"/>
              </a:rPr>
              <a:t>cRepair</a:t>
            </a:r>
            <a:endParaRPr b="1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29" name="Google Shape;229;p3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ubik"/>
              <a:buChar char="●"/>
            </a:pPr>
            <a:r>
              <a:rPr b="1" lang="en">
                <a:latin typeface="Rubik"/>
                <a:ea typeface="Rubik"/>
                <a:cs typeface="Rubik"/>
                <a:sym typeface="Rubik"/>
              </a:rPr>
              <a:t>vCFDInfer:</a:t>
            </a:r>
            <a:endParaRPr b="1"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Find a deterministic fix for t by applying ξ if it exists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If t and the pattern tuple t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(p, ξ)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match on their LHS(ξ) attributes: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■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If t[RHS(ξ)] &gt;= η and no B-attr in the hash list of ξ is asserted, take t[RHS(ξ)] as the B-value in the set and updates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■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If 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t[RHS(ξ)] &lt; η but there is an asserted B-attr val in the hash list, do deterministic fix t[RHS(ξ)] = val and update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■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If t[RHS(ξ)] &lt; η and no asserted B-attr val in hash list, no deterministic fix; add t to hash list and P[t] for later checking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b="1" lang="en">
                <a:latin typeface="Rubik"/>
                <a:ea typeface="Rubik"/>
                <a:cs typeface="Rubik"/>
                <a:sym typeface="Rubik"/>
              </a:rPr>
              <a:t>cCFDInfer and MDInfer</a:t>
            </a:r>
            <a:endParaRPr b="1"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Find deterministic fixes by applying the rules derived from ξ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Propagate changes by invoking </a:t>
            </a:r>
            <a:r>
              <a:rPr b="1" lang="en">
                <a:latin typeface="Rubik"/>
                <a:ea typeface="Rubik"/>
                <a:cs typeface="Rubik"/>
                <a:sym typeface="Rubik"/>
              </a:rPr>
              <a:t>update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(t, RHS(ξ))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cRepair: Example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35" name="Google Shape;235;p37"/>
          <p:cNvSpPr txBox="1"/>
          <p:nvPr>
            <p:ph idx="1" type="body"/>
          </p:nvPr>
        </p:nvSpPr>
        <p:spPr>
          <a:xfrm>
            <a:off x="311700" y="1017800"/>
            <a:ext cx="4565100" cy="38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●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Consider 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D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m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 and D from the beginning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●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Θ consists of rules ξ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, ξ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2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, and ξ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3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 based on 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𝜑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, 𝜑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3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, and ψ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●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η = 0.8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●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Find deterministic fixes for 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 and 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2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 w.r.t. η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●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After lines 1-6: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○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H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ξ2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 = Ø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○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Q[t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] = {ξ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}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○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Q[t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2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] = {ξ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2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}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○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P[t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] = P[t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2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] = Ø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○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count[t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, ξ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] = 1, count[t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, ξ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2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] = 0, count[t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, ξ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3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] = 3, count[t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2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, ξ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] = 0, count[t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2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, ξ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2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] = 0, count[t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2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, ξ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3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] = 2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●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After ξ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2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 in Q[t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2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] is checked: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○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Q[t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2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] = Ø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○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P[t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2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] = ξ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2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○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H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ξ2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(t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2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[city, phn]) = ({t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2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}, nil)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36" name="Google Shape;236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6800" y="1229875"/>
            <a:ext cx="3955500" cy="267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cRepair: Example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42" name="Google Shape;242;p38"/>
          <p:cNvSpPr txBox="1"/>
          <p:nvPr>
            <p:ph idx="1" type="body"/>
          </p:nvPr>
        </p:nvSpPr>
        <p:spPr>
          <a:xfrm>
            <a:off x="311700" y="1017800"/>
            <a:ext cx="4565100" cy="380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●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After ξ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 in Q[t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] is applied: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○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Q[t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] = {ξ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3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}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○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count[t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, ξ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2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] = 1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○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count[t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, ξ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3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] = 4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○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[city] := ‘Edi’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○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[city].cf = 0.8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●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When ξ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3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 in Q[t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] is used: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○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[phn] := s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[tel]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○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[phn].cf = 0.8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○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Q[t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] = ξ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2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○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count[t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, ξ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2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] = 2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●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When ξ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2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 in Q[t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] is used: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○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2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[St] = 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[St] = ‘10 Oak St’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○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2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[St].cf = 0.8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○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Q[t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] = Ø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○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P[t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2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] = Ø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●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Terminates since Q[t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] and Q[t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2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] are both empty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43" name="Google Shape;24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6800" y="1229875"/>
            <a:ext cx="3955500" cy="267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Reliable Fixes Based on Entropy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49" name="Google Shape;249;p3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F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or attributes with low or unavailable confidence, we correct them based on the relative certainty of the data, measured by entropy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Cleaning rule γ: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Update t[A] only if the entropy of γ for certain attributes of t is below the threshold δ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Fixed based on entropy are accurate to a certain degree and marked as </a:t>
            </a:r>
            <a:r>
              <a:rPr b="1" lang="en">
                <a:latin typeface="Rubik"/>
                <a:ea typeface="Rubik"/>
                <a:cs typeface="Rubik"/>
                <a:sym typeface="Rubik"/>
              </a:rPr>
              <a:t>reliable fixes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Reliable Fix Algorithm: </a:t>
            </a:r>
            <a:r>
              <a:rPr b="1" lang="en">
                <a:latin typeface="Rubik"/>
                <a:ea typeface="Rubik"/>
                <a:cs typeface="Rubik"/>
                <a:sym typeface="Rubik"/>
              </a:rPr>
              <a:t>eRepair</a:t>
            </a:r>
            <a:endParaRPr b="1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55" name="Google Shape;255;p40"/>
          <p:cNvSpPr txBox="1"/>
          <p:nvPr>
            <p:ph idx="1" type="body"/>
          </p:nvPr>
        </p:nvSpPr>
        <p:spPr>
          <a:xfrm>
            <a:off x="311700" y="1229875"/>
            <a:ext cx="39201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Sort cleaning rules based on dependency graph G = (V, E)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Each rule of Σ ∪ Γ is a node in V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Edge from ξ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to ξ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2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if ξ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2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can applied after the application ξ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1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Edge 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(u, v) means u should be applied before v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Find SCCs in G, convert G to DAG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Find topological order on nodes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Sort SCC on ratio of out-degree to in-degree, 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in 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de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creasing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order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■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Higher ratio = more effect on other nodes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56" name="Google Shape;25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1950" y="1229875"/>
            <a:ext cx="4600350" cy="19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Dependency Graph Example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62" name="Google Shape;262;p41"/>
          <p:cNvSpPr txBox="1"/>
          <p:nvPr>
            <p:ph idx="1" type="body"/>
          </p:nvPr>
        </p:nvSpPr>
        <p:spPr>
          <a:xfrm>
            <a:off x="311700" y="1229875"/>
            <a:ext cx="60144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This graph G is an SCC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Ratios of out-degree to in-degree are: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■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𝜑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: 2/1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■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𝜑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2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: 2/1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■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𝜑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3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: 1/1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■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𝜑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4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: 3/3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■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ψ: 2/4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Therefore, order O is 𝜑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&gt; 𝜑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2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&gt; 𝜑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3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&gt; 𝜑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4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&gt;  ψ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Nodes with the same ratio are sorted randomly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63" name="Google Shape;26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26050" y="1638300"/>
            <a:ext cx="2400300" cy="186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Motivating Example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9" name="Google Shape;99;p15"/>
          <p:cNvSpPr txBox="1"/>
          <p:nvPr>
            <p:ph idx="1" type="body"/>
          </p:nvPr>
        </p:nvSpPr>
        <p:spPr>
          <a:xfrm>
            <a:off x="82625" y="1229875"/>
            <a:ext cx="89754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CFDs (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𝜑)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and MD (ψ):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𝜑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: tran([AC = 131] → [city = ‘Edi’])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𝜑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2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: tran([AC = 020] → [city = ‘Ldn’])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𝜑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3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: tran([city, phn] → [St, AC, post])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𝜑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4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: tran([FN = ‘Bob’] → [FN = ‘Robert’])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ψ: tran[LN, city, St, post] = card[LN, city, St, zip] ∧ tran[FN] ≈ card[FN] → tran[FN, phn] is changed to card[FN, tel]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Relations: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card(FN, LN, St, city, AC, zip, tel, dob, gd)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tran(FN, LN, St, city, AC, post, phn, gd, item, when, where)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Reliable Fix Algorithm: </a:t>
            </a:r>
            <a:r>
              <a:rPr b="1" lang="en">
                <a:latin typeface="Rubik"/>
                <a:ea typeface="Rubik"/>
                <a:cs typeface="Rubik"/>
                <a:sym typeface="Rubik"/>
              </a:rPr>
              <a:t>eRepair</a:t>
            </a:r>
            <a:endParaRPr b="1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69" name="Google Shape;269;p42"/>
          <p:cNvSpPr txBox="1"/>
          <p:nvPr>
            <p:ph idx="1" type="body"/>
          </p:nvPr>
        </p:nvSpPr>
        <p:spPr>
          <a:xfrm>
            <a:off x="311700" y="1229875"/>
            <a:ext cx="39201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ubik"/>
              <a:buChar char="●"/>
            </a:pPr>
            <a:r>
              <a:rPr b="1" lang="en">
                <a:latin typeface="Rubik"/>
                <a:ea typeface="Rubik"/>
                <a:cs typeface="Rubik"/>
                <a:sym typeface="Rubik"/>
              </a:rPr>
              <a:t>vCFDResolve:</a:t>
            </a:r>
            <a:endParaRPr b="1"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Applies cleaning rule derived from a variable CFD ξ = R(Y → B, t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p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)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For each set ∆(ȳ) with ȳ in 		π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Y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(⍴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Y≍tp[Y]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D), if the entropy of ξ for Y = ȳ &lt; the entropy threshold δ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2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, pick the value b ∈ π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B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(∆(ȳ)) that has max. cnt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Y B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(ȳ, b)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For each tuple t in 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∆(ȳ), if t[B] has been changed less than δ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times, t[B] := b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70" name="Google Shape;27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1950" y="1229875"/>
            <a:ext cx="4600350" cy="19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Reliable Fix Algorithm: </a:t>
            </a:r>
            <a:r>
              <a:rPr b="1" lang="en">
                <a:latin typeface="Rubik"/>
                <a:ea typeface="Rubik"/>
                <a:cs typeface="Rubik"/>
                <a:sym typeface="Rubik"/>
              </a:rPr>
              <a:t>eRepair</a:t>
            </a:r>
            <a:endParaRPr b="1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76" name="Google Shape;276;p43"/>
          <p:cNvSpPr txBox="1"/>
          <p:nvPr>
            <p:ph idx="1" type="body"/>
          </p:nvPr>
        </p:nvSpPr>
        <p:spPr>
          <a:xfrm>
            <a:off x="311700" y="1229875"/>
            <a:ext cx="39201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ubik"/>
              <a:buChar char="●"/>
            </a:pPr>
            <a:r>
              <a:rPr b="1" lang="en">
                <a:latin typeface="Rubik"/>
                <a:ea typeface="Rubik"/>
                <a:cs typeface="Rubik"/>
                <a:sym typeface="Rubik"/>
              </a:rPr>
              <a:t>c</a:t>
            </a:r>
            <a:r>
              <a:rPr b="1" lang="en">
                <a:latin typeface="Rubik"/>
                <a:ea typeface="Rubik"/>
                <a:cs typeface="Rubik"/>
                <a:sym typeface="Rubik"/>
              </a:rPr>
              <a:t>CFDResolve:</a:t>
            </a:r>
            <a:endParaRPr b="1"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Applies cleaning rule derived from CFD 	ξ = R(X → A, t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p1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)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For each tuple t in D, 			if t[X] ≍ t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p1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[X], if t[A] ≠ t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p1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[A], and if t[A] has been changed less than δ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times, then update t[A] to t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p1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[A]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77" name="Google Shape;27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1950" y="1229875"/>
            <a:ext cx="4600350" cy="19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Reliable Fix Algorithm: </a:t>
            </a:r>
            <a:r>
              <a:rPr b="1" lang="en">
                <a:latin typeface="Rubik"/>
                <a:ea typeface="Rubik"/>
                <a:cs typeface="Rubik"/>
                <a:sym typeface="Rubik"/>
              </a:rPr>
              <a:t>eRepair</a:t>
            </a:r>
            <a:endParaRPr b="1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83" name="Google Shape;283;p44"/>
          <p:cNvSpPr txBox="1"/>
          <p:nvPr>
            <p:ph idx="1" type="body"/>
          </p:nvPr>
        </p:nvSpPr>
        <p:spPr>
          <a:xfrm>
            <a:off x="311700" y="1229875"/>
            <a:ext cx="3920100" cy="364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ubik"/>
              <a:buChar char="●"/>
            </a:pPr>
            <a:r>
              <a:rPr b="1" lang="en">
                <a:latin typeface="Rubik"/>
                <a:ea typeface="Rubik"/>
                <a:cs typeface="Rubik"/>
                <a:sym typeface="Rubik"/>
              </a:rPr>
              <a:t>MD</a:t>
            </a:r>
            <a:r>
              <a:rPr b="1" lang="en">
                <a:latin typeface="Rubik"/>
                <a:ea typeface="Rubik"/>
                <a:cs typeface="Rubik"/>
                <a:sym typeface="Rubik"/>
              </a:rPr>
              <a:t>Resolve:</a:t>
            </a:r>
            <a:endParaRPr b="1"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Applies cleaning rule derived from MD ξ = 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Λ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j∈[1,k]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(R[A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j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] ≈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j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R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m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[B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j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]) → (R[E] matches with R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m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[F])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For each tuple t in D, if there exists some s in D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m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such that 	t[A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j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] ≈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j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s[B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j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] for j ∈ [1, k], t[E] ≠ s[F], and t[E] has been changed less than δ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times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■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t[E] := s[F]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Fixes by cRepair not affected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84" name="Google Shape;28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31950" y="1229875"/>
            <a:ext cx="4600350" cy="1905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5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eRepair: Example</a:t>
            </a:r>
            <a:endParaRPr b="1"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90" name="Google Shape;290;p45"/>
          <p:cNvSpPr txBox="1"/>
          <p:nvPr>
            <p:ph idx="1" type="body"/>
          </p:nvPr>
        </p:nvSpPr>
        <p:spPr>
          <a:xfrm>
            <a:off x="311700" y="1229875"/>
            <a:ext cx="3920100" cy="34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●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Instance of schema R(ABCEFH) shown here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●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CFD ϕ = R(ABC → E, 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p1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); 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p1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 only wildcards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○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ϕ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 is an FD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●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H(ϕ | ABC = (a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, b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, c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)) ≈ 0.8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●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H(ϕ | ABC = (a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2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, b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2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 c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2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)) = 1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●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H(ϕ | ABC = (a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2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, b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2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, c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3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)) = 0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●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H(ϕ | ABC = (a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2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, b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2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, c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4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)) = 0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ubik"/>
              <a:buChar char="●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∆(ABC = (a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2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, b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2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, c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3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)) and ∆(ABC = (a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2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, b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2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, c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4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)) do not violate ϕ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●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Fix based on 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H(ϕ | ABC = (a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, b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, c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)) is fairly accurate, but not H(ϕ | ABC = (a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2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, b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2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 c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2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))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○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eRepair changes 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4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[E] to e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, marks as reliable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291" name="Google Shape;29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3050" y="2785475"/>
            <a:ext cx="4600350" cy="190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3050" y="1017800"/>
            <a:ext cx="2433488" cy="160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6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Possible Fixes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298" name="Google Shape;298;p46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For errors that have not yet been fixed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Use heuristic methods to generate fixes, called </a:t>
            </a:r>
            <a:r>
              <a:rPr b="1" lang="en">
                <a:latin typeface="Rubik"/>
                <a:ea typeface="Rubik"/>
                <a:cs typeface="Rubik"/>
                <a:sym typeface="Rubik"/>
              </a:rPr>
              <a:t>possible fixes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The heuristic method always finds a repair D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r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of D such that D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r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satisfies 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Σ and (D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r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, D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m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) satisfies Γ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Does not touch deterministic fixes produced earlier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After this whole process, fixes are marked with distinct signs to indicate deterministic, reliable, and possible fixes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Experimental Study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04" name="Google Shape;304;p4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Two real-world data sets: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HOSP data from US Dept of HHS → 100k records with 19 attributes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DBLP data from DBLP Bibliography → 400k tuples, each with 12 attributes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Master data carefully selected from same sources for correctness and consistency w.r.t. 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t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he designed rules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Dirty datasets produced by introducing noise, controlled by 4 parameters: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b="1" lang="en">
                <a:latin typeface="Rubik"/>
                <a:ea typeface="Rubik"/>
                <a:cs typeface="Rubik"/>
                <a:sym typeface="Rubik"/>
              </a:rPr>
              <a:t>|D|: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data size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b="1" lang="en">
                <a:latin typeface="Rubik"/>
                <a:ea typeface="Rubik"/>
                <a:cs typeface="Rubik"/>
                <a:sym typeface="Rubik"/>
              </a:rPr>
              <a:t>noi%: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noise rate → ratio of # erroneous attrs to total attrs in D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b="1" lang="en">
                <a:latin typeface="Rubik"/>
                <a:ea typeface="Rubik"/>
                <a:cs typeface="Rubik"/>
                <a:sym typeface="Rubik"/>
              </a:rPr>
              <a:t>dup%: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duplicate rate → % of tuples in D that can find a match in D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m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b="1" lang="en">
                <a:latin typeface="Rubik"/>
                <a:ea typeface="Rubik"/>
                <a:cs typeface="Rubik"/>
                <a:sym typeface="Rubik"/>
              </a:rPr>
              <a:t>asr%: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asserted rate → default value = 40%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Experimental Study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10" name="Google Shape;310;p4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Algorithms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All algorithms implemented in Python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b="1" lang="en">
                <a:latin typeface="Rubik"/>
                <a:ea typeface="Rubik"/>
                <a:cs typeface="Rubik"/>
                <a:sym typeface="Rubik"/>
              </a:rPr>
              <a:t>cRepair, eRepair, hRepair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in UniClean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■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hRepair is the heuristic-based algorithm for possible fixes in UniClean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b="1" lang="en">
                <a:latin typeface="Rubik"/>
                <a:ea typeface="Rubik"/>
                <a:cs typeface="Rubik"/>
                <a:sym typeface="Rubik"/>
              </a:rPr>
              <a:t>SortN: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sorted neighborhood method; for record matching based on MDs only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b="1" lang="en">
                <a:latin typeface="Rubik"/>
                <a:ea typeface="Rubik"/>
                <a:cs typeface="Rubik"/>
                <a:sym typeface="Rubik"/>
              </a:rPr>
              <a:t>q</a:t>
            </a:r>
            <a:r>
              <a:rPr b="1" lang="en">
                <a:latin typeface="Rubik"/>
                <a:ea typeface="Rubik"/>
                <a:cs typeface="Rubik"/>
                <a:sym typeface="Rubik"/>
              </a:rPr>
              <a:t>uaid: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heuristic repairing algorithm; based on CFDs only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b="1" lang="en">
                <a:latin typeface="Rubik"/>
                <a:ea typeface="Rubik"/>
                <a:cs typeface="Rubik"/>
                <a:sym typeface="Rubik"/>
              </a:rPr>
              <a:t>Uni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refers to cleaning based on both CFDs and MDs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b="1" lang="en">
                <a:latin typeface="Rubik"/>
                <a:ea typeface="Rubik"/>
                <a:cs typeface="Rubik"/>
                <a:sym typeface="Rubik"/>
              </a:rPr>
              <a:t>Uni(CFD)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denotes cleaning using CFDs (repairing) only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Edit distance used for similarity test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4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Experimental Study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16" name="Google Shape;316;p49"/>
          <p:cNvSpPr txBox="1"/>
          <p:nvPr>
            <p:ph idx="1" type="body"/>
          </p:nvPr>
        </p:nvSpPr>
        <p:spPr>
          <a:xfrm>
            <a:off x="311700" y="1229875"/>
            <a:ext cx="8520600" cy="358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b="1" lang="en">
                <a:latin typeface="Rubik"/>
                <a:ea typeface="Rubik"/>
                <a:cs typeface="Rubik"/>
                <a:sym typeface="Rubik"/>
              </a:rPr>
              <a:t>Metrics: 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precision, recall, F-measure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b="1" lang="en">
                <a:latin typeface="Rubik"/>
                <a:ea typeface="Rubik"/>
                <a:cs typeface="Rubik"/>
                <a:sym typeface="Rubik"/>
              </a:rPr>
              <a:t>Precision: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ratio of true matches correctly found to all duplicates found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b="1" lang="en">
                <a:latin typeface="Rubik"/>
                <a:ea typeface="Rubik"/>
                <a:cs typeface="Rubik"/>
                <a:sym typeface="Rubik"/>
              </a:rPr>
              <a:t>Recall: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ratio of true matches correctly found to all matches between a dataset and master data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b="1" lang="en">
                <a:latin typeface="Rubik"/>
                <a:ea typeface="Rubik"/>
                <a:cs typeface="Rubik"/>
                <a:sym typeface="Rubik"/>
              </a:rPr>
              <a:t>F-measure = 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2 * (precision * recall) / (precision + recall)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In all experiments, η = 1.0, δ = 0.8; dirty and master data have 60k tuples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Exp-1: Matching Helps Repairing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22" name="Google Shape;322;p50"/>
          <p:cNvSpPr txBox="1"/>
          <p:nvPr>
            <p:ph idx="1" type="body"/>
          </p:nvPr>
        </p:nvSpPr>
        <p:spPr>
          <a:xfrm>
            <a:off x="311700" y="1229875"/>
            <a:ext cx="41640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dup% set to 40% (CFDs only)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Uni outperforms Uni(CFD) and quaid by up to 15% and 30%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Uni is less sensitive to noi%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Uni(CFD) also outperforms quaid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323" name="Google Shape;323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5750" y="1229875"/>
            <a:ext cx="4356550" cy="1868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Exp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-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2: Repairing Helps Matching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29" name="Google Shape;329;p51"/>
          <p:cNvSpPr txBox="1"/>
          <p:nvPr>
            <p:ph idx="1" type="body"/>
          </p:nvPr>
        </p:nvSpPr>
        <p:spPr>
          <a:xfrm>
            <a:off x="311700" y="1229875"/>
            <a:ext cx="42603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Same settings and dup% as Exp-1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Uni outperforms SortN by up to 15%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Uni is less sensitive to noi%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R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epairing does indeed help with matching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330" name="Google Shape;330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229875"/>
            <a:ext cx="4260300" cy="1845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311700" y="177425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Motivating Example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5" name="Google Shape;105;p16"/>
          <p:cNvSpPr txBox="1"/>
          <p:nvPr>
            <p:ph idx="1" type="body"/>
          </p:nvPr>
        </p:nvSpPr>
        <p:spPr>
          <a:xfrm>
            <a:off x="82625" y="785225"/>
            <a:ext cx="8975400" cy="41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ubik"/>
              <a:buChar char="●"/>
            </a:pPr>
            <a:r>
              <a:rPr b="1" lang="en" sz="1200">
                <a:latin typeface="Rubik"/>
                <a:ea typeface="Rubik"/>
                <a:cs typeface="Rubik"/>
                <a:sym typeface="Rubik"/>
              </a:rPr>
              <a:t>s</a:t>
            </a:r>
            <a:r>
              <a:rPr b="1" baseline="-25000" lang="en" sz="1200">
                <a:latin typeface="Rubik"/>
                <a:ea typeface="Rubik"/>
                <a:cs typeface="Rubik"/>
                <a:sym typeface="Rubik"/>
              </a:rPr>
              <a:t>1</a:t>
            </a:r>
            <a:r>
              <a:rPr b="1" lang="en" sz="1200">
                <a:latin typeface="Rubik"/>
                <a:ea typeface="Rubik"/>
                <a:cs typeface="Rubik"/>
                <a:sym typeface="Rubik"/>
              </a:rPr>
              <a:t> =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 card(FN = ‘Mark’, LN = ‘Smith’, St = ‘10 Oak St’, city = ‘Edi’, AC = 131, zip = ‘EH8 9LE’, tel = 3256778, dob = 10/10/1987, gd = ‘Male’)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ubik"/>
              <a:buChar char="●"/>
            </a:pPr>
            <a:r>
              <a:rPr b="1" lang="en" sz="1200">
                <a:latin typeface="Rubik"/>
                <a:ea typeface="Rubik"/>
                <a:cs typeface="Rubik"/>
                <a:sym typeface="Rubik"/>
              </a:rPr>
              <a:t>s</a:t>
            </a:r>
            <a:r>
              <a:rPr b="1" baseline="-25000" lang="en" sz="1200">
                <a:latin typeface="Rubik"/>
                <a:ea typeface="Rubik"/>
                <a:cs typeface="Rubik"/>
                <a:sym typeface="Rubik"/>
              </a:rPr>
              <a:t>2</a:t>
            </a:r>
            <a:r>
              <a:rPr b="1" lang="en" sz="1200">
                <a:latin typeface="Rubik"/>
                <a:ea typeface="Rubik"/>
                <a:cs typeface="Rubik"/>
                <a:sym typeface="Rubik"/>
              </a:rPr>
              <a:t> =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 card(FN = ‘Robert’, LN = ‘Brady’, St = ‘5 Wren St’, city = ‘Ldn’, AC = 020, zip = ‘WC1H 9SE’, tel = 3887644, 		dob = 12/08/1975, gd = ‘Male’)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0" marL="457200" rtl="0" algn="l">
              <a:spcBef>
                <a:spcPts val="1600"/>
              </a:spcBef>
              <a:spcAft>
                <a:spcPts val="0"/>
              </a:spcAft>
              <a:buSzPts val="1200"/>
              <a:buFont typeface="Rubik"/>
              <a:buChar char="●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Bank suspects that both tuples are the same person → potential fraud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○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Get a repair 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3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’ of 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3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 with 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’[city] = ‘Ldn’ (𝜑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2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) and 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3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’[FN] = ‘Robert’ (𝜑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4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)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○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Match 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3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’ to s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2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 of D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m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, to which ψ can be applied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○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Get a repair 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3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’’ of 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3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’ with 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3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’’[phn] = s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2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[tel]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○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Get a repair 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4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’ of 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4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 → 𝜑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3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 since 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3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’’ and 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4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’ agree on city and phn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2" marL="1371600" rtl="0" algn="l"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■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Fill 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4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’[St] and fix 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4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’[post] by taking those correct values from 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3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’’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  <p:graphicFrame>
        <p:nvGraphicFramePr>
          <p:cNvPr id="106" name="Google Shape;106;p16"/>
          <p:cNvGraphicFramePr/>
          <p:nvPr/>
        </p:nvGraphicFramePr>
        <p:xfrm>
          <a:off x="140100" y="1727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{3848D760-5AD0-44BB-97FF-CD065C6A3A17}</a:tableStyleId>
              </a:tblPr>
              <a:tblGrid>
                <a:gridCol w="382850"/>
                <a:gridCol w="643650"/>
                <a:gridCol w="605225"/>
                <a:gridCol w="878850"/>
                <a:gridCol w="472925"/>
                <a:gridCol w="474125"/>
                <a:gridCol w="902750"/>
                <a:gridCol w="772450"/>
                <a:gridCol w="484050"/>
                <a:gridCol w="808675"/>
                <a:gridCol w="1194675"/>
                <a:gridCol w="631975"/>
              </a:tblGrid>
              <a:tr h="3526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FN</a:t>
                      </a:r>
                      <a:endParaRPr sz="1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LN</a:t>
                      </a:r>
                      <a:endParaRPr sz="1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St</a:t>
                      </a:r>
                      <a:endParaRPr sz="1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city</a:t>
                      </a:r>
                      <a:endParaRPr sz="1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AC</a:t>
                      </a:r>
                      <a:endParaRPr sz="1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post</a:t>
                      </a:r>
                      <a:endParaRPr sz="1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phn</a:t>
                      </a:r>
                      <a:endParaRPr sz="1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gd</a:t>
                      </a:r>
                      <a:endParaRPr sz="1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item</a:t>
                      </a:r>
                      <a:endParaRPr sz="1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when</a:t>
                      </a:r>
                      <a:endParaRPr sz="1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where</a:t>
                      </a:r>
                      <a:endParaRPr sz="1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</a:tr>
              <a:tr h="3667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t</a:t>
                      </a:r>
                      <a:r>
                        <a:rPr b="1" baseline="-25000"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1</a:t>
                      </a:r>
                      <a:endParaRPr b="1" sz="1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M.</a:t>
                      </a:r>
                      <a:endParaRPr sz="1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Smith</a:t>
                      </a:r>
                      <a:endParaRPr sz="1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10 Oak St</a:t>
                      </a:r>
                      <a:endParaRPr sz="1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Ldn</a:t>
                      </a:r>
                      <a:endParaRPr sz="1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131</a:t>
                      </a:r>
                      <a:endParaRPr sz="1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EH8 9LE</a:t>
                      </a:r>
                      <a:endParaRPr sz="1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9999999</a:t>
                      </a:r>
                      <a:endParaRPr sz="1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Male</a:t>
                      </a:r>
                      <a:endParaRPr sz="1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watch</a:t>
                      </a:r>
                      <a:endParaRPr sz="1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11am 28/08/10</a:t>
                      </a:r>
                      <a:endParaRPr sz="1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UK</a:t>
                      </a:r>
                      <a:endParaRPr sz="1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</a:tr>
              <a:tr h="3667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t</a:t>
                      </a:r>
                      <a:r>
                        <a:rPr b="1" baseline="-25000"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2</a:t>
                      </a:r>
                      <a:endParaRPr b="1" sz="1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Max</a:t>
                      </a:r>
                      <a:endParaRPr sz="1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Smith</a:t>
                      </a:r>
                      <a:endParaRPr sz="1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Po Box 25</a:t>
                      </a:r>
                      <a:endParaRPr sz="1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Edi</a:t>
                      </a:r>
                      <a:endParaRPr sz="1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131</a:t>
                      </a:r>
                      <a:endParaRPr sz="1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EH8 9AB</a:t>
                      </a:r>
                      <a:endParaRPr sz="1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3256778</a:t>
                      </a:r>
                      <a:endParaRPr sz="1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Male</a:t>
                      </a:r>
                      <a:endParaRPr sz="1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DVD</a:t>
                      </a:r>
                      <a:endParaRPr sz="1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8pm 28/09/10</a:t>
                      </a:r>
                      <a:endParaRPr sz="1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IND</a:t>
                      </a:r>
                      <a:endParaRPr sz="1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</a:tr>
              <a:tr h="3667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t</a:t>
                      </a:r>
                      <a:r>
                        <a:rPr b="1" baseline="-25000"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3</a:t>
                      </a:r>
                      <a:endParaRPr b="1" sz="1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Bob</a:t>
                      </a:r>
                      <a:endParaRPr sz="1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Brady</a:t>
                      </a:r>
                      <a:endParaRPr sz="1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5 Wren St</a:t>
                      </a:r>
                      <a:endParaRPr sz="1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Edi</a:t>
                      </a:r>
                      <a:endParaRPr sz="1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020</a:t>
                      </a:r>
                      <a:endParaRPr sz="1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WC1H 9SE</a:t>
                      </a:r>
                      <a:endParaRPr sz="1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3887834</a:t>
                      </a:r>
                      <a:endParaRPr sz="1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Male</a:t>
                      </a:r>
                      <a:endParaRPr sz="1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iPhone</a:t>
                      </a:r>
                      <a:endParaRPr sz="1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6pm 06/11/09</a:t>
                      </a:r>
                      <a:endParaRPr sz="1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UK</a:t>
                      </a:r>
                      <a:endParaRPr sz="1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</a:tr>
              <a:tr h="3667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t</a:t>
                      </a:r>
                      <a:r>
                        <a:rPr b="1" baseline="-25000"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4</a:t>
                      </a:r>
                      <a:endParaRPr b="1" sz="1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Robert</a:t>
                      </a:r>
                      <a:endParaRPr sz="1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Brady</a:t>
                      </a:r>
                      <a:endParaRPr sz="1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null</a:t>
                      </a:r>
                      <a:endParaRPr sz="1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Ldn</a:t>
                      </a:r>
                      <a:endParaRPr sz="1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020</a:t>
                      </a:r>
                      <a:endParaRPr sz="1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WC1E 7HX</a:t>
                      </a:r>
                      <a:endParaRPr sz="1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3887644</a:t>
                      </a:r>
                      <a:endParaRPr sz="1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Male</a:t>
                      </a:r>
                      <a:endParaRPr sz="1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neck</a:t>
                      </a:r>
                      <a:r>
                        <a:rPr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lace</a:t>
                      </a:r>
                      <a:endParaRPr sz="1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1pm 06/11/09</a:t>
                      </a:r>
                      <a:endParaRPr sz="1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latin typeface="Rubik"/>
                          <a:ea typeface="Rubik"/>
                          <a:cs typeface="Rubik"/>
                          <a:sym typeface="Rubik"/>
                        </a:rPr>
                        <a:t>US</a:t>
                      </a:r>
                      <a:endParaRPr sz="1000">
                        <a:latin typeface="Rubik"/>
                        <a:ea typeface="Rubik"/>
                        <a:cs typeface="Rubik"/>
                        <a:sym typeface="Rubik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52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Exp-3: Accuracy of Det. 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a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nd Reliable Fixes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36" name="Google Shape;336;p52"/>
          <p:cNvSpPr txBox="1"/>
          <p:nvPr>
            <p:ph idx="1" type="body"/>
          </p:nvPr>
        </p:nvSpPr>
        <p:spPr>
          <a:xfrm>
            <a:off x="311700" y="1229875"/>
            <a:ext cx="8520600" cy="120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Same dup% as Exp-1 and Exp-2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Deterministic fixes have the highest precision but have low recall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Fixes by Uni have the lowest precision but the highest recall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337" name="Google Shape;337;p52"/>
          <p:cNvPicPr preferRelativeResize="0"/>
          <p:nvPr/>
        </p:nvPicPr>
        <p:blipFill rotWithShape="1">
          <a:blip r:embed="rId3">
            <a:alphaModFix/>
          </a:blip>
          <a:srcRect b="0" l="2694" r="3408" t="0"/>
          <a:stretch/>
        </p:blipFill>
        <p:spPr>
          <a:xfrm>
            <a:off x="279225" y="2432075"/>
            <a:ext cx="8585552" cy="174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3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Exp-4: Impact of dup% and asr% on Det. Fixes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43" name="Google Shape;343;p53"/>
          <p:cNvSpPr txBox="1"/>
          <p:nvPr>
            <p:ph idx="1" type="body"/>
          </p:nvPr>
        </p:nvSpPr>
        <p:spPr>
          <a:xfrm>
            <a:off x="311700" y="1229875"/>
            <a:ext cx="42603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(i): asr% set to 40%, (j): dup% set to 40%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The larger dup% is, the more deterministic fixes are found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The number of deterministic fixes found by cRepair highly depends on asr%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Cleaning rules are only applied to asserted attributes to find these fixes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344" name="Google Shape;344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562875"/>
            <a:ext cx="4572000" cy="1817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4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Exp-5: Scalability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350" name="Google Shape;350;p54"/>
          <p:cNvSpPr txBox="1"/>
          <p:nvPr>
            <p:ph idx="1" type="body"/>
          </p:nvPr>
        </p:nvSpPr>
        <p:spPr>
          <a:xfrm>
            <a:off x="311700" y="1229875"/>
            <a:ext cx="43620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noi% set to 6%, dup% set to 40%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Uni scales reasonably well with both, and does so much better than quaid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q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uaid took &gt;10 hours to scale with 	|D| = 80k; Uni took about 11 min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Verify effectiveness of indexing structures and optimization techniques developed for Uni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pic>
        <p:nvPicPr>
          <p:cNvPr id="351" name="Google Shape;351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531700"/>
            <a:ext cx="4572000" cy="1858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Goals and Contributions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2" name="Google Shape;112;p17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Goals: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Unify record matching and data repairing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Propose a data cleaning solution that stresses accuracy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Contributions: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Investigate a new problem: </a:t>
            </a:r>
            <a:r>
              <a:rPr b="1" lang="en">
                <a:latin typeface="Rubik"/>
                <a:ea typeface="Rubik"/>
                <a:cs typeface="Rubik"/>
                <a:sym typeface="Rubik"/>
              </a:rPr>
              <a:t>data cleaning problem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Propose uniform framework for data cleaning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Investigate fundamental problems associated with data cleaning via matching and repairing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Propose three-phase solution to solve the complexity brought on by these problems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Experimentally evaluate the quality and scalability of their proposed solutions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Data Cleaning Problem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18" name="Google Shape;118;p18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Given a database D, master data D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m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, and data quality rules consisting of CFDs Σ and matching rules Γ:</a:t>
            </a:r>
            <a:endParaRPr i="1"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b="1" lang="en">
                <a:latin typeface="Rubik"/>
                <a:ea typeface="Rubik"/>
                <a:cs typeface="Rubik"/>
                <a:sym typeface="Rubik"/>
              </a:rPr>
              <a:t>Goal: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to find a repair D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r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of D such that: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D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r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satisfies the CFDs Σ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No more tuples in D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r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can be matched to master tuples in D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m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by rules of Γ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D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r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minimally differs from D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Fix by unifying matching and repairing, and 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by 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leveraging master data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Use matching rules that are extensions of MDs by supporting neg. rules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E.g. a male and female may not refer to the same person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Positive MDs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24" name="Google Shape;124;p19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For a tuple t in D and a tuple s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in D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m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, if for each j ∈ [1,k], t[A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j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] and s[B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j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] are similar, then for each i ∈ [1, h], t[E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i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] is changed to s[F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i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] (clean master data)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ubik"/>
              <a:buChar char="○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ψ: tran[LN, city, St, post] = card[LN, city, St, zip] ∧ tran[FN] ≈ card[FN] → tran[FN, phn] matches with card[FN, tel]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○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Instance D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 of tran with tuple 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’ with 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’[city] = ‘Ldn’, all other A, 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’[A] = 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[A]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○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(D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, D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m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) does not satisfy ψ, since 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’[FN, phn] does not match with s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[FN, tel]</a:t>
            </a:r>
            <a:endParaRPr sz="1200">
              <a:latin typeface="Rubik"/>
              <a:ea typeface="Rubik"/>
              <a:cs typeface="Rubik"/>
              <a:sym typeface="Rubik"/>
            </a:endParaRPr>
          </a:p>
          <a:p>
            <a:pPr indent="-3048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ubik"/>
              <a:buChar char="■"/>
            </a:pPr>
            <a:r>
              <a:rPr lang="en" sz="1200">
                <a:latin typeface="Rubik"/>
                <a:ea typeface="Rubik"/>
                <a:cs typeface="Rubik"/>
                <a:sym typeface="Rubik"/>
              </a:rPr>
              <a:t>Correct t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’[FN, phn] with s</a:t>
            </a:r>
            <a:r>
              <a:rPr baseline="-25000" lang="en" sz="1200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 sz="1200">
                <a:latin typeface="Rubik"/>
                <a:ea typeface="Rubik"/>
                <a:cs typeface="Rubik"/>
                <a:sym typeface="Rubik"/>
              </a:rPr>
              <a:t>[FN, tel]</a:t>
            </a:r>
            <a:endParaRPr sz="1200"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0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Negative MDs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30" name="Google Shape;130;p20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For any tuple t in D and any tuple s in D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m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, if t[A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j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] ≠ s[B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j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] for some j ∈ [1,k], then t and s may not be a match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ψ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: tran[gd] ≠ card[gd] → there is some i ∈ [1,7] such that tran[A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i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] does not match card[B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i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]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■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(A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i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, B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i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) ranges over (FN, FN), (LN, LN), (St, St), (AC, AC), (city, city), (post, zip), and (phn, tel)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■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Says that a male and a female may not refer to the same person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"/>
          <p:cNvSpPr txBox="1"/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Normalized CFDs and MDs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36" name="Google Shape;136;p21"/>
          <p:cNvSpPr txBox="1"/>
          <p:nvPr>
            <p:ph idx="1" type="body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ubik"/>
              <a:buChar char="●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Normalized CFDs and MDs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A CFD or MD is called </a:t>
            </a:r>
            <a:r>
              <a:rPr b="1" lang="en">
                <a:latin typeface="Rubik"/>
                <a:ea typeface="Rubik"/>
                <a:cs typeface="Rubik"/>
                <a:sym typeface="Rubik"/>
              </a:rPr>
              <a:t>normalized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if the RHS of the dependency has a length of 1, 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■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CFD: RHS consists of a single attribute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■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MD: RHS consists of a single attribute pair</a:t>
            </a:r>
            <a:endParaRPr>
              <a:latin typeface="Rubik"/>
              <a:ea typeface="Rubik"/>
              <a:cs typeface="Rubik"/>
              <a:sym typeface="Rubik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Rubik"/>
              <a:buChar char="○"/>
            </a:pPr>
            <a:r>
              <a:rPr lang="en">
                <a:latin typeface="Rubik"/>
                <a:ea typeface="Rubik"/>
                <a:cs typeface="Rubik"/>
                <a:sym typeface="Rubik"/>
              </a:rPr>
              <a:t>𝜑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1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, 𝜑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2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, and 𝜑</a:t>
            </a:r>
            <a:r>
              <a:rPr baseline="-25000" lang="en">
                <a:latin typeface="Rubik"/>
                <a:ea typeface="Rubik"/>
                <a:cs typeface="Rubik"/>
                <a:sym typeface="Rubik"/>
              </a:rPr>
              <a:t>4</a:t>
            </a:r>
            <a:r>
              <a:rPr lang="en">
                <a:latin typeface="Rubik"/>
                <a:ea typeface="Rubik"/>
                <a:cs typeface="Rubik"/>
                <a:sym typeface="Rubik"/>
              </a:rPr>
              <a:t> are normalized</a:t>
            </a:r>
            <a:endParaRPr>
              <a:latin typeface="Rubik"/>
              <a:ea typeface="Rubik"/>
              <a:cs typeface="Rubik"/>
              <a:sym typeface="Rubi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