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7"/>
  </p:notesMasterIdLst>
  <p:sldIdLst>
    <p:sldId id="256" r:id="rId2"/>
    <p:sldId id="260" r:id="rId3"/>
    <p:sldId id="259" r:id="rId4"/>
    <p:sldId id="261" r:id="rId5"/>
    <p:sldId id="262" r:id="rId6"/>
    <p:sldId id="263" r:id="rId7"/>
    <p:sldId id="265" r:id="rId8"/>
    <p:sldId id="267" r:id="rId9"/>
    <p:sldId id="266" r:id="rId10"/>
    <p:sldId id="268" r:id="rId11"/>
    <p:sldId id="269" r:id="rId12"/>
    <p:sldId id="270" r:id="rId13"/>
    <p:sldId id="276" r:id="rId14"/>
    <p:sldId id="271" r:id="rId15"/>
    <p:sldId id="277" r:id="rId16"/>
    <p:sldId id="272" r:id="rId17"/>
    <p:sldId id="275" r:id="rId18"/>
    <p:sldId id="309" r:id="rId19"/>
    <p:sldId id="258" r:id="rId20"/>
    <p:sldId id="280" r:id="rId21"/>
    <p:sldId id="281" r:id="rId22"/>
    <p:sldId id="279" r:id="rId23"/>
    <p:sldId id="278" r:id="rId24"/>
    <p:sldId id="282" r:id="rId25"/>
    <p:sldId id="284" r:id="rId26"/>
    <p:sldId id="287" r:id="rId27"/>
    <p:sldId id="288" r:id="rId28"/>
    <p:sldId id="285" r:id="rId29"/>
    <p:sldId id="286" r:id="rId30"/>
    <p:sldId id="292" r:id="rId31"/>
    <p:sldId id="290" r:id="rId32"/>
    <p:sldId id="293" r:id="rId33"/>
    <p:sldId id="294" r:id="rId34"/>
    <p:sldId id="295" r:id="rId35"/>
    <p:sldId id="310" r:id="rId36"/>
    <p:sldId id="312" r:id="rId37"/>
    <p:sldId id="311" r:id="rId38"/>
    <p:sldId id="291" r:id="rId39"/>
    <p:sldId id="297" r:id="rId40"/>
    <p:sldId id="308" r:id="rId41"/>
    <p:sldId id="298" r:id="rId42"/>
    <p:sldId id="299" r:id="rId43"/>
    <p:sldId id="300" r:id="rId44"/>
    <p:sldId id="301" r:id="rId45"/>
    <p:sldId id="30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0229" autoAdjust="0"/>
  </p:normalViewPr>
  <p:slideViewPr>
    <p:cSldViewPr>
      <p:cViewPr varScale="1">
        <p:scale>
          <a:sx n="83" d="100"/>
          <a:sy n="83" d="100"/>
        </p:scale>
        <p:origin x="194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036FA-D12F-44BC-83B4-A6556BE93C8E}" type="datetimeFigureOut">
              <a:rPr lang="en-US" smtClean="0"/>
              <a:t>4/24/19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9170E-811F-42FB-B65D-EC3152CA7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34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Mediated</a:t>
            </a:r>
            <a:r>
              <a:rPr lang="en-US" baseline="0" dirty="0"/>
              <a:t> schema is not stored anywhere and it is manually created for a particular data integration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170E-811F-42FB-B65D-EC3152CA7A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9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170E-811F-42FB-B65D-EC3152CA7A9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41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express the information that the unknown value of Z is the same in the two</a:t>
            </a:r>
          </a:p>
          <a:p>
            <a:r>
              <a:rPr lang="en-US" dirty="0"/>
              <a:t>atoms, we refer to it using the functional term f1(</a:t>
            </a:r>
            <a:r>
              <a:rPr lang="en-US" dirty="0" err="1"/>
              <a:t>dept,name</a:t>
            </a:r>
            <a:r>
              <a:rPr lang="en-US" dirty="0"/>
              <a:t>). </a:t>
            </a:r>
          </a:p>
          <a:p>
            <a:endParaRPr lang="en-US" dirty="0"/>
          </a:p>
          <a:p>
            <a:r>
              <a:rPr lang="en-US" dirty="0"/>
              <a:t>matters is that there exists at least one such Z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170E-811F-42FB-B65D-EC3152CA7A9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99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 (but the complexity of removing irrelevant views has exponential time</a:t>
            </a:r>
            <a:r>
              <a:rPr lang="en-US" baseline="0" dirty="0"/>
              <a:t> </a:t>
            </a:r>
            <a:r>
              <a:rPr lang="en-US" dirty="0"/>
              <a:t>complexity</a:t>
            </a:r>
          </a:p>
          <a:p>
            <a:r>
              <a:rPr lang="en-US" dirty="0"/>
              <a:t>3. In our example, evaluating</a:t>
            </a:r>
            <a:r>
              <a:rPr lang="en-US" baseline="0" dirty="0"/>
              <a:t> </a:t>
            </a:r>
            <a:r>
              <a:rPr lang="en-US" dirty="0"/>
              <a:t>the inverse rules computes tuples for Registered and Enrolled, and the query is then evaluated</a:t>
            </a:r>
          </a:p>
          <a:p>
            <a:r>
              <a:rPr lang="en-US" dirty="0"/>
              <a:t>over these extensions.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170E-811F-42FB-B65D-EC3152CA7A9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13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Whereas in the contexts of query optimization and maintaining physical data</a:t>
            </a:r>
            <a:r>
              <a:rPr lang="en-US" baseline="0" dirty="0"/>
              <a:t> </a:t>
            </a:r>
            <a:r>
              <a:rPr lang="en-US" dirty="0"/>
              <a:t>independence the focus is on finding a query expression that is equivalent to the original query, here we attempt to find a query expression that provides the maximal answers from</a:t>
            </a:r>
          </a:p>
          <a:p>
            <a:r>
              <a:rPr lang="en-US" dirty="0"/>
              <a:t>the views.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170E-811F-42FB-B65D-EC3152CA7A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73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170E-811F-42FB-B65D-EC3152CA7A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16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170E-811F-42FB-B65D-EC3152CA7A9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58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170E-811F-42FB-B65D-EC3152CA7A9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1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view V3 is not included in the bucket of Registered(S,C,Y) because after applying the</a:t>
            </a:r>
          </a:p>
          <a:p>
            <a:r>
              <a:rPr lang="en-US" dirty="0"/>
              <a:t>unification mapping, the predicates Y&gt;= 1995 and year&lt;=1990 are mutually inconsistent.</a:t>
            </a:r>
          </a:p>
          <a:p>
            <a:endParaRPr lang="en-US" dirty="0"/>
          </a:p>
          <a:p>
            <a:r>
              <a:rPr lang="en-US" dirty="0"/>
              <a:t>However, the unification mapping does not include the variable N in its</a:t>
            </a:r>
          </a:p>
          <a:p>
            <a:r>
              <a:rPr lang="en-US" dirty="0"/>
              <a:t>domain, and therefore the variable N is not mapped to the variable number in V4, and the</a:t>
            </a:r>
          </a:p>
          <a:p>
            <a:r>
              <a:rPr lang="en-US" dirty="0"/>
              <a:t>contradiction between the predicates does not arise.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170E-811F-42FB-B65D-EC3152CA7A9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61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170E-811F-42FB-B65D-EC3152CA7A9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37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170E-811F-42FB-B65D-EC3152CA7A9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24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170E-811F-42FB-B65D-EC3152CA7A9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1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A8B1-261D-4A9E-BDB1-AF645F75E648}" type="datetime1">
              <a:rPr lang="en-US" smtClean="0"/>
              <a:t>4/24/19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F4DF2E3-74D8-4CE9-89E5-6B9DD0F8B7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171D-95AF-4F00-A218-FBE787473C62}" type="datetime1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60D6-204B-4482-8213-95F74FE6691B}" type="datetime1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722A-6B74-4EA2-9777-AF342039EF4C}" type="datetime1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0A72-FA1F-4023-BA12-068459AE5AA3}" type="datetime1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4DF2E3-74D8-4CE9-89E5-6B9DD0F8B7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8CB9-4568-47D4-A1DE-8E9D48EC0B0B}" type="datetime1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A8AE-79E2-44FC-9949-56830FD53A3C}" type="datetime1">
              <a:rPr lang="en-US" smtClean="0"/>
              <a:t>4/24/19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0CAB-CCB3-4148-AB83-934380F59E7A}" type="datetime1">
              <a:rPr lang="en-US" smtClean="0"/>
              <a:t>4/24/19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D9E3-21A6-4494-BE85-3BBD913F6D3D}" type="datetime1">
              <a:rPr lang="en-US" smtClean="0"/>
              <a:t>4/24/19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100A-285F-4E11-87D3-D6DB50CD0676}" type="datetime1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56A8-BCB7-41B7-80C9-BBF500A93D5D}" type="datetime1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4DF2E3-74D8-4CE9-89E5-6B9DD0F8B7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9B54A0-1D4E-4E11-B303-7C1742477012}" type="datetime1">
              <a:rPr lang="en-US" smtClean="0"/>
              <a:t>4/24/19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F4DF2E3-74D8-4CE9-89E5-6B9DD0F8B7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Alon Y. Levy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Answering Queries Using Views:         A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90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90600"/>
          </a:xfrm>
        </p:spPr>
        <p:txBody>
          <a:bodyPr/>
          <a:lstStyle/>
          <a:p>
            <a:r>
              <a:rPr lang="en-US" dirty="0"/>
              <a:t>Data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752600"/>
            <a:ext cx="71628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create view </a:t>
            </a:r>
            <a:r>
              <a:rPr lang="en-US" sz="2000" dirty="0"/>
              <a:t>DB-courses as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select</a:t>
            </a:r>
            <a:r>
              <a:rPr lang="en-US" sz="2000" dirty="0"/>
              <a:t> </a:t>
            </a:r>
            <a:r>
              <a:rPr lang="en-US" sz="2000" dirty="0" err="1"/>
              <a:t>Course.title</a:t>
            </a:r>
            <a:r>
              <a:rPr lang="en-US" sz="2000" dirty="0"/>
              <a:t>,  </a:t>
            </a:r>
            <a:r>
              <a:rPr lang="en-US" sz="2000" dirty="0" err="1"/>
              <a:t>Teaches.prof</a:t>
            </a:r>
            <a:r>
              <a:rPr lang="en-US" sz="2000" dirty="0"/>
              <a:t>,   </a:t>
            </a:r>
            <a:r>
              <a:rPr lang="en-US" sz="2000" dirty="0" err="1"/>
              <a:t>Course.number</a:t>
            </a:r>
            <a:r>
              <a:rPr lang="en-US" sz="2000" dirty="0"/>
              <a:t>, </a:t>
            </a:r>
            <a:r>
              <a:rPr lang="en-US" sz="2000" dirty="0" err="1"/>
              <a:t>Course.univ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from </a:t>
            </a:r>
            <a:r>
              <a:rPr lang="en-US" sz="2000" dirty="0"/>
              <a:t>Teaches, Course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where</a:t>
            </a:r>
            <a:r>
              <a:rPr lang="en-US" sz="2000" dirty="0"/>
              <a:t> </a:t>
            </a:r>
            <a:r>
              <a:rPr lang="en-US" sz="2000" dirty="0" err="1"/>
              <a:t>Teaches.course</a:t>
            </a:r>
            <a:r>
              <a:rPr lang="en-US" sz="2000" dirty="0"/>
              <a:t> number=</a:t>
            </a:r>
            <a:r>
              <a:rPr lang="en-US" sz="2000" dirty="0" err="1"/>
              <a:t>Course.number</a:t>
            </a:r>
            <a:r>
              <a:rPr lang="en-US" sz="2000" dirty="0"/>
              <a:t> and     </a:t>
            </a:r>
            <a:r>
              <a:rPr lang="en-US" sz="2000" dirty="0" err="1"/>
              <a:t>Teaches.univ</a:t>
            </a:r>
            <a:r>
              <a:rPr lang="en-US" sz="2000" dirty="0"/>
              <a:t>=</a:t>
            </a:r>
            <a:r>
              <a:rPr lang="en-US" sz="2000" dirty="0" err="1"/>
              <a:t>Course.univ</a:t>
            </a:r>
            <a:r>
              <a:rPr lang="en-US" sz="2000" dirty="0"/>
              <a:t> and </a:t>
            </a:r>
            <a:r>
              <a:rPr lang="en-US" sz="2000" dirty="0" err="1"/>
              <a:t>Course.title</a:t>
            </a:r>
            <a:r>
              <a:rPr lang="en-US" sz="2000" dirty="0"/>
              <a:t>="Database Systems".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57400" y="4518853"/>
            <a:ext cx="6858000" cy="20574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create view </a:t>
            </a:r>
            <a:r>
              <a:rPr lang="en-US" sz="2000" dirty="0"/>
              <a:t>UW-</a:t>
            </a:r>
            <a:r>
              <a:rPr lang="en-US" sz="2000" dirty="0" err="1"/>
              <a:t>phd</a:t>
            </a:r>
            <a:r>
              <a:rPr lang="en-US" sz="2000" dirty="0"/>
              <a:t>-courses as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select</a:t>
            </a:r>
            <a:r>
              <a:rPr lang="en-US" sz="2000" dirty="0"/>
              <a:t> </a:t>
            </a:r>
            <a:r>
              <a:rPr lang="en-US" sz="2000" dirty="0" err="1"/>
              <a:t>Course.title</a:t>
            </a:r>
            <a:r>
              <a:rPr lang="en-US" sz="2000" dirty="0"/>
              <a:t>, </a:t>
            </a:r>
            <a:r>
              <a:rPr lang="en-US" sz="2000" dirty="0" err="1"/>
              <a:t>Teaches.prof</a:t>
            </a:r>
            <a:r>
              <a:rPr lang="en-US" sz="2000" dirty="0"/>
              <a:t>, </a:t>
            </a:r>
            <a:r>
              <a:rPr lang="en-US" sz="2000" dirty="0" err="1"/>
              <a:t>Course.number</a:t>
            </a:r>
            <a:r>
              <a:rPr lang="en-US" sz="2000" dirty="0"/>
              <a:t>, </a:t>
            </a:r>
            <a:r>
              <a:rPr lang="en-US" sz="2000" dirty="0" err="1"/>
              <a:t>Course.univ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from Teaches, Course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where </a:t>
            </a:r>
            <a:r>
              <a:rPr lang="en-US" sz="2000" dirty="0" err="1"/>
              <a:t>Teaches.course</a:t>
            </a:r>
            <a:r>
              <a:rPr lang="en-US" sz="2000" dirty="0"/>
              <a:t>-number=</a:t>
            </a:r>
            <a:r>
              <a:rPr lang="en-US" sz="2000" dirty="0" err="1"/>
              <a:t>Course.number</a:t>
            </a:r>
            <a:r>
              <a:rPr lang="en-US" sz="2000" dirty="0"/>
              <a:t> and</a:t>
            </a:r>
          </a:p>
          <a:p>
            <a:pPr marL="0" indent="0">
              <a:buNone/>
            </a:pPr>
            <a:r>
              <a:rPr lang="en-US" sz="2000" dirty="0" err="1"/>
              <a:t>Course.univ</a:t>
            </a:r>
            <a:r>
              <a:rPr lang="en-US" sz="2000" dirty="0"/>
              <a:t>="UW" and </a:t>
            </a:r>
            <a:r>
              <a:rPr lang="en-US" sz="2000" dirty="0" err="1"/>
              <a:t>Teaches.univ</a:t>
            </a:r>
            <a:r>
              <a:rPr lang="en-US" sz="2000" dirty="0"/>
              <a:t>="UW" and </a:t>
            </a:r>
            <a:r>
              <a:rPr lang="en-US" sz="2000" dirty="0" err="1"/>
              <a:t>Course.number</a:t>
            </a:r>
            <a:r>
              <a:rPr lang="en-US" sz="2000" dirty="0"/>
              <a:t>&gt;=500.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5450" y="1767505"/>
            <a:ext cx="1460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Source 1: </a:t>
            </a:r>
          </a:p>
          <a:p>
            <a:r>
              <a:rPr lang="en-US" dirty="0">
                <a:solidFill>
                  <a:schemeClr val="accent1"/>
                </a:solidFill>
              </a:rPr>
              <a:t>DB-courses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107" y="4559266"/>
            <a:ext cx="1608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Source 2:</a:t>
            </a:r>
          </a:p>
          <a:p>
            <a:r>
              <a:rPr lang="en-US" dirty="0">
                <a:solidFill>
                  <a:schemeClr val="accent1"/>
                </a:solidFill>
              </a:rPr>
              <a:t>UW-</a:t>
            </a:r>
            <a:r>
              <a:rPr lang="en-US" dirty="0" err="1">
                <a:solidFill>
                  <a:schemeClr val="accent1"/>
                </a:solidFill>
              </a:rPr>
              <a:t>phd</a:t>
            </a:r>
            <a:r>
              <a:rPr lang="en-US" dirty="0">
                <a:solidFill>
                  <a:schemeClr val="accent1"/>
                </a:solidFill>
              </a:rPr>
              <a:t>-courses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5343" y="1332077"/>
            <a:ext cx="8059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listing of all the courses titled “Database Systems” taught in the country and their instructors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528" y="3886200"/>
            <a:ext cx="8059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listing of all the </a:t>
            </a:r>
            <a:r>
              <a:rPr lang="en-US" dirty="0" err="1"/>
              <a:t>Ph.D</a:t>
            </a:r>
            <a:r>
              <a:rPr lang="en-US" dirty="0"/>
              <a:t> level courses being taught at UW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09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886"/>
            <a:ext cx="7772400" cy="1143000"/>
          </a:xfrm>
        </p:spPr>
        <p:txBody>
          <a:bodyPr/>
          <a:lstStyle/>
          <a:p>
            <a:r>
              <a:rPr lang="en-US" dirty="0"/>
              <a:t>Data Integration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343" y="1528020"/>
            <a:ext cx="8059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listing of who teaches Database courses at UW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/>
              <a:t>Complete</a:t>
            </a:r>
            <a:r>
              <a:rPr lang="en-US" dirty="0"/>
              <a:t> answer at source DB-Courses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57045"/>
            <a:ext cx="3028950" cy="1407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select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/>
              <a:t>prof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from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/>
              <a:t>DB-courses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where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/>
              <a:t>univ</a:t>
            </a:r>
            <a:r>
              <a:rPr lang="en-US" sz="2000" dirty="0"/>
              <a:t>="UW".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5342" y="3581400"/>
            <a:ext cx="8059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listing of all the graduate-level courses (i.e., number 400 and above) being offered at UW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Incomplete</a:t>
            </a:r>
            <a:r>
              <a:rPr lang="en-US" dirty="0"/>
              <a:t> answer at both DB-Courses and Duke-Grad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8000" y="4673597"/>
            <a:ext cx="4038600" cy="1981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select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/>
              <a:t>title, number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from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/>
              <a:t>DB-courses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where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/>
              <a:t>univ</a:t>
            </a:r>
            <a:r>
              <a:rPr lang="en-US" sz="2000" dirty="0"/>
              <a:t>="UW" and number&gt;=400</a:t>
            </a:r>
          </a:p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638800" y="4577032"/>
            <a:ext cx="4038600" cy="1981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select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/>
              <a:t>title, number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from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/>
              <a:t>UW-</a:t>
            </a:r>
            <a:r>
              <a:rPr lang="en-US" sz="2000" dirty="0" err="1"/>
              <a:t>phd</a:t>
            </a:r>
            <a:r>
              <a:rPr lang="en-US" sz="2000" dirty="0"/>
              <a:t>-courses.</a:t>
            </a:r>
          </a:p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67200" y="4615542"/>
            <a:ext cx="1143000" cy="40095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UNION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71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510"/>
            <a:ext cx="7772400" cy="1143000"/>
          </a:xfrm>
        </p:spPr>
        <p:txBody>
          <a:bodyPr/>
          <a:lstStyle/>
          <a:p>
            <a:r>
              <a:rPr lang="en-US" dirty="0"/>
              <a:t>Data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Mappings between the mediated schema and the schema of original sources, and transforming a query into specialized queries to match the schema of the original databases. </a:t>
            </a:r>
          </a:p>
          <a:p>
            <a:endParaRPr lang="en-US" dirty="0"/>
          </a:p>
          <a:p>
            <a:r>
              <a:rPr lang="en-US" dirty="0"/>
              <a:t>Such mappings can be specified in 2 ways :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Global-As- View (GAV): </a:t>
            </a:r>
            <a:r>
              <a:rPr lang="en-US" dirty="0"/>
              <a:t>as a mapping from entities in the mediated schema to entities in the original sources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Local-As- View (LAV): </a:t>
            </a:r>
            <a:r>
              <a:rPr lang="en-US" dirty="0"/>
              <a:t>a mapping from entities in the original sources to the mediated schema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60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5"/>
            <a:ext cx="7772400" cy="1143000"/>
          </a:xfrm>
        </p:spPr>
        <p:txBody>
          <a:bodyPr/>
          <a:lstStyle/>
          <a:p>
            <a:r>
              <a:rPr lang="en-US" dirty="0"/>
              <a:t>Global-As-View (GAV)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3200" dirty="0"/>
              <a:t>Mediated Schema: </a:t>
            </a:r>
            <a:r>
              <a:rPr lang="en-US" sz="2800" dirty="0">
                <a:solidFill>
                  <a:schemeClr val="accent1"/>
                </a:solidFill>
              </a:rPr>
              <a:t>Movie(title, </a:t>
            </a:r>
            <a:r>
              <a:rPr lang="en-US" sz="2800" dirty="0" err="1">
                <a:solidFill>
                  <a:schemeClr val="accent1"/>
                </a:solidFill>
              </a:rPr>
              <a:t>dir</a:t>
            </a:r>
            <a:r>
              <a:rPr lang="en-US" sz="2800" dirty="0">
                <a:solidFill>
                  <a:schemeClr val="accent1"/>
                </a:solidFill>
              </a:rPr>
              <a:t>, year, genre)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Data Sources and local schemas: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solidFill>
                  <a:schemeClr val="accent1"/>
                </a:solidFill>
              </a:rPr>
              <a:t>S1[Movie(</a:t>
            </a:r>
            <a:r>
              <a:rPr lang="en-US" sz="2800" dirty="0" err="1">
                <a:solidFill>
                  <a:schemeClr val="accent1"/>
                </a:solidFill>
              </a:rPr>
              <a:t>title,dir,year,genre</a:t>
            </a:r>
            <a:r>
              <a:rPr lang="en-US" sz="2800" dirty="0">
                <a:solidFill>
                  <a:schemeClr val="accent1"/>
                </a:solidFill>
              </a:rPr>
              <a:t>)]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solidFill>
                  <a:schemeClr val="accent1"/>
                </a:solidFill>
              </a:rPr>
              <a:t>S2[Director(</a:t>
            </a:r>
            <a:r>
              <a:rPr lang="en-US" sz="2800" dirty="0" err="1">
                <a:solidFill>
                  <a:schemeClr val="accent1"/>
                </a:solidFill>
              </a:rPr>
              <a:t>title,dir</a:t>
            </a:r>
            <a:r>
              <a:rPr lang="en-US" sz="2800" dirty="0">
                <a:solidFill>
                  <a:schemeClr val="accent1"/>
                </a:solidFill>
              </a:rPr>
              <a:t>), Movie(</a:t>
            </a:r>
            <a:r>
              <a:rPr lang="en-US" sz="2800" dirty="0" err="1">
                <a:solidFill>
                  <a:schemeClr val="accent1"/>
                </a:solidFill>
              </a:rPr>
              <a:t>title,year,genre</a:t>
            </a:r>
            <a:r>
              <a:rPr lang="en-US" sz="2800" dirty="0">
                <a:solidFill>
                  <a:schemeClr val="accent1"/>
                </a:solidFill>
              </a:rPr>
              <a:t>)]</a:t>
            </a:r>
          </a:p>
          <a:p>
            <a:pPr>
              <a:buFont typeface="Wingdings" pitchFamily="2" charset="2"/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800" dirty="0"/>
              <a:t>Create View </a:t>
            </a:r>
            <a:r>
              <a:rPr lang="en-US" sz="2800" dirty="0">
                <a:solidFill>
                  <a:schemeClr val="accent1"/>
                </a:solidFill>
              </a:rPr>
              <a:t>Movie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As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Select </a:t>
            </a:r>
            <a:r>
              <a:rPr lang="en-US" sz="2800" dirty="0">
                <a:solidFill>
                  <a:schemeClr val="accent1"/>
                </a:solidFill>
              </a:rPr>
              <a:t>*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from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S1.Movie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Union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Select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*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from</a:t>
            </a:r>
            <a:r>
              <a:rPr lang="en-US" sz="2800" dirty="0">
                <a:solidFill>
                  <a:schemeClr val="folHlink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S2.Director, S2.Movie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where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S2.Director.title = S2.Movie.title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91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/>
              <a:t>Global-As-View (GAV)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main advantage of GAV is its conceptual and algorithmic simplicity. </a:t>
            </a:r>
          </a:p>
          <a:p>
            <a:r>
              <a:rPr lang="en-US" dirty="0"/>
              <a:t>The global schema is simply defined using views over the data sources and specifies how to obtain tuples of the global relation from tuples in the sources.</a:t>
            </a:r>
          </a:p>
          <a:p>
            <a:r>
              <a:rPr lang="en-US" dirty="0"/>
              <a:t>Rules that map a mediator query to source queries.</a:t>
            </a:r>
          </a:p>
          <a:p>
            <a:r>
              <a:rPr lang="en-US" dirty="0"/>
              <a:t>Like regular views, what we see through the mediator is a subset of the available world.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80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883"/>
            <a:ext cx="7772400" cy="1143000"/>
          </a:xfrm>
        </p:spPr>
        <p:txBody>
          <a:bodyPr/>
          <a:lstStyle/>
          <a:p>
            <a:r>
              <a:rPr lang="en-US" dirty="0"/>
              <a:t>Local-As-View (LAV)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Mediated Schema: </a:t>
            </a:r>
            <a:r>
              <a:rPr lang="en-US" sz="2800" dirty="0">
                <a:solidFill>
                  <a:schemeClr val="accent1"/>
                </a:solidFill>
              </a:rPr>
              <a:t>Movie(title, </a:t>
            </a:r>
            <a:r>
              <a:rPr lang="en-US" sz="2800" dirty="0" err="1">
                <a:solidFill>
                  <a:schemeClr val="accent1"/>
                </a:solidFill>
              </a:rPr>
              <a:t>dir</a:t>
            </a:r>
            <a:r>
              <a:rPr lang="en-US" sz="2800" dirty="0">
                <a:solidFill>
                  <a:schemeClr val="accent1"/>
                </a:solidFill>
              </a:rPr>
              <a:t>, year, genre)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Data Sources and local schemas: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chemeClr val="accent1"/>
                </a:solidFill>
              </a:rPr>
              <a:t>S1[Movie(</a:t>
            </a:r>
            <a:r>
              <a:rPr lang="en-US" sz="2800" dirty="0" err="1">
                <a:solidFill>
                  <a:schemeClr val="accent1"/>
                </a:solidFill>
              </a:rPr>
              <a:t>title,dir,year,genre</a:t>
            </a:r>
            <a:r>
              <a:rPr lang="en-US" sz="2800" dirty="0">
                <a:solidFill>
                  <a:schemeClr val="accent1"/>
                </a:solidFill>
              </a:rPr>
              <a:t>)]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chemeClr val="accent1"/>
                </a:solidFill>
              </a:rPr>
              <a:t>S2[Director(</a:t>
            </a:r>
            <a:r>
              <a:rPr lang="en-US" sz="2800" dirty="0" err="1">
                <a:solidFill>
                  <a:schemeClr val="accent1"/>
                </a:solidFill>
              </a:rPr>
              <a:t>title,dir</a:t>
            </a:r>
            <a:r>
              <a:rPr lang="en-US" sz="2800" dirty="0">
                <a:solidFill>
                  <a:schemeClr val="accent1"/>
                </a:solidFill>
              </a:rPr>
              <a:t>), Movie(</a:t>
            </a:r>
            <a:r>
              <a:rPr lang="en-US" sz="2800" dirty="0" err="1">
                <a:solidFill>
                  <a:schemeClr val="accent1"/>
                </a:solidFill>
              </a:rPr>
              <a:t>title,year,genre</a:t>
            </a:r>
            <a:r>
              <a:rPr lang="en-US" sz="2800" dirty="0">
                <a:solidFill>
                  <a:schemeClr val="accent1"/>
                </a:solidFill>
              </a:rPr>
              <a:t>)]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Create Source </a:t>
            </a:r>
            <a:r>
              <a:rPr lang="en-US" sz="2800" dirty="0">
                <a:solidFill>
                  <a:schemeClr val="accent1"/>
                </a:solidFill>
              </a:rPr>
              <a:t>S1.Movie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Select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* </a:t>
            </a:r>
            <a:r>
              <a:rPr lang="en-US" sz="2800" dirty="0"/>
              <a:t>from </a:t>
            </a:r>
            <a:r>
              <a:rPr lang="en-US" sz="2800" dirty="0">
                <a:solidFill>
                  <a:schemeClr val="accent1"/>
                </a:solidFill>
              </a:rPr>
              <a:t>Movie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Create Source </a:t>
            </a:r>
            <a:r>
              <a:rPr lang="en-US" sz="2800" dirty="0">
                <a:solidFill>
                  <a:schemeClr val="accent1"/>
                </a:solidFill>
              </a:rPr>
              <a:t>S2.Movie</a:t>
            </a:r>
            <a:r>
              <a:rPr lang="en-US" sz="2800" dirty="0">
                <a:solidFill>
                  <a:schemeClr val="folHlink"/>
                </a:solidFill>
              </a:rPr>
              <a:t> </a:t>
            </a:r>
            <a:r>
              <a:rPr lang="en-US" sz="2800" dirty="0"/>
              <a:t>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Select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title, year, genre </a:t>
            </a:r>
            <a:r>
              <a:rPr lang="en-US" sz="2800" dirty="0"/>
              <a:t>from</a:t>
            </a:r>
            <a:r>
              <a:rPr lang="en-US" sz="2800" dirty="0">
                <a:solidFill>
                  <a:schemeClr val="folHlink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Movie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55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/>
              <a:t>Local-As-View (LAV)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local relations are defined as views over global relations. </a:t>
            </a:r>
          </a:p>
          <a:p>
            <a:r>
              <a:rPr lang="en-US" dirty="0"/>
              <a:t>Defines the global schema in such a way that individual definitions do not change when data sources join or leave the integration system.</a:t>
            </a:r>
          </a:p>
          <a:p>
            <a:r>
              <a:rPr lang="en-US" dirty="0"/>
              <a:t>Every source provides expressions on how it can generate pieces of the global schema. </a:t>
            </a:r>
          </a:p>
          <a:p>
            <a:r>
              <a:rPr lang="en-US" dirty="0"/>
              <a:t>Mediator can combine these expressions to find all possible ways to answer a query.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71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/>
              <a:t>Comparison of GAV and LAV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GAV: </a:t>
            </a:r>
          </a:p>
          <a:p>
            <a:r>
              <a:rPr lang="en-US" dirty="0"/>
              <a:t>Quality depends on how well we have compiled the sources into the global schema through the mapping</a:t>
            </a:r>
          </a:p>
          <a:p>
            <a:r>
              <a:rPr lang="en-US" dirty="0"/>
              <a:t>Whenever a source changes or a new one is added, the global schema needs to be reconsidered</a:t>
            </a:r>
          </a:p>
          <a:p>
            <a:r>
              <a:rPr lang="en-US" dirty="0"/>
              <a:t>Query processing can be based on some sort of unfolding (query answering looks easier – without constraints)</a:t>
            </a:r>
          </a:p>
          <a:p>
            <a:r>
              <a:rPr lang="en-US" dirty="0"/>
              <a:t>Better for static static, centralized systems.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2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/>
              <a:t>Comparison of GAV and LAV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LAV:</a:t>
            </a:r>
          </a:p>
          <a:p>
            <a:r>
              <a:rPr lang="en-US" dirty="0"/>
              <a:t>Quality depends on how well we have characterized the sources</a:t>
            </a:r>
          </a:p>
          <a:p>
            <a:r>
              <a:rPr lang="en-US" dirty="0"/>
              <a:t>Query processing needs reasoning (query answering complex)</a:t>
            </a:r>
          </a:p>
          <a:p>
            <a:r>
              <a:rPr lang="en-US" dirty="0"/>
              <a:t>Better for dynamic, distributed systems.</a:t>
            </a:r>
          </a:p>
          <a:p>
            <a:r>
              <a:rPr lang="en-US" dirty="0"/>
              <a:t>Requires more sophisticated inferences to resolve a query on the mediated schema, but makes it easier to add new data sources to a (stable) mediated schema.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02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Queries and Views: Conjunctive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Conjunctive query - a query that is formed only of conjunctions of predicates.</a:t>
            </a:r>
          </a:p>
          <a:p>
            <a:r>
              <a:rPr lang="en-US" sz="2800" dirty="0"/>
              <a:t>Joins are expressed with multiple occurrences of the same variable</a:t>
            </a:r>
          </a:p>
          <a:p>
            <a:pPr marL="0" indent="0">
              <a:buNone/>
            </a:pPr>
            <a:endParaRPr lang="en-US" sz="2800" b="1" dirty="0">
              <a:ea typeface="MS PGothic" pitchFamily="34" charset="-128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b="1" dirty="0">
                <a:ea typeface="MS PGothic" pitchFamily="34" charset="-128"/>
                <a:cs typeface="Calibri" pitchFamily="34" charset="0"/>
              </a:rPr>
              <a:t>Q(X,T) :-</a:t>
            </a:r>
            <a:r>
              <a:rPr lang="en-US" sz="2800" dirty="0">
                <a:ea typeface="MS PGothic" pitchFamily="34" charset="-128"/>
                <a:cs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ea typeface="MS PGothic" pitchFamily="34" charset="-128"/>
                <a:cs typeface="Calibri" pitchFamily="34" charset="0"/>
              </a:rPr>
              <a:t> </a:t>
            </a:r>
            <a:r>
              <a:rPr lang="en-US" dirty="0">
                <a:ea typeface="MS PGothic" pitchFamily="34" charset="-128"/>
                <a:cs typeface="Calibri" pitchFamily="34" charset="0"/>
              </a:rPr>
              <a:t>Interview(X,D,</a:t>
            </a:r>
            <a:r>
              <a:rPr lang="en-US" dirty="0">
                <a:solidFill>
                  <a:srgbClr val="F93C37"/>
                </a:solidFill>
                <a:ea typeface="MS PGothic" pitchFamily="34" charset="-128"/>
                <a:cs typeface="Calibri" pitchFamily="34" charset="0"/>
              </a:rPr>
              <a:t>Y</a:t>
            </a:r>
            <a:r>
              <a:rPr lang="en-US" dirty="0">
                <a:ea typeface="MS PGothic" pitchFamily="34" charset="-128"/>
                <a:cs typeface="Calibri" pitchFamily="34" charset="0"/>
              </a:rPr>
              <a:t>,H,F), </a:t>
            </a:r>
            <a:r>
              <a:rPr lang="en-US" dirty="0" err="1">
                <a:ea typeface="MS PGothic" pitchFamily="34" charset="-128"/>
                <a:cs typeface="Calibri" pitchFamily="34" charset="0"/>
              </a:rPr>
              <a:t>EmployeePerf</a:t>
            </a:r>
            <a:r>
              <a:rPr lang="en-US" dirty="0">
                <a:ea typeface="MS PGothic" pitchFamily="34" charset="-128"/>
                <a:cs typeface="Calibri" pitchFamily="34" charset="0"/>
              </a:rPr>
              <a:t>(E,</a:t>
            </a:r>
            <a:r>
              <a:rPr lang="en-US" dirty="0">
                <a:solidFill>
                  <a:srgbClr val="F93C37"/>
                </a:solidFill>
                <a:ea typeface="MS PGothic" pitchFamily="34" charset="-128"/>
                <a:cs typeface="Calibri" pitchFamily="34" charset="0"/>
              </a:rPr>
              <a:t>Y</a:t>
            </a:r>
            <a:r>
              <a:rPr lang="en-US" dirty="0">
                <a:ea typeface="MS PGothic" pitchFamily="34" charset="-128"/>
                <a:cs typeface="Calibri" pitchFamily="34" charset="0"/>
              </a:rPr>
              <a:t>,T,W,Z),  W &lt; 2.5.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a typeface="MS PGothic" pitchFamily="34" charset="-128"/>
                <a:cs typeface="Calibri" pitchFamily="34" charset="0"/>
              </a:rPr>
              <a:t>select</a:t>
            </a:r>
            <a:r>
              <a:rPr lang="en-US" dirty="0">
                <a:ea typeface="MS PGothic" pitchFamily="34" charset="-128"/>
                <a:cs typeface="Calibri" pitchFamily="34" charset="0"/>
              </a:rPr>
              <a:t> recruiter, candidate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a typeface="MS PGothic" pitchFamily="34" charset="-128"/>
                <a:cs typeface="Calibri" pitchFamily="34" charset="0"/>
              </a:rPr>
              <a:t>from</a:t>
            </a:r>
            <a:r>
              <a:rPr lang="en-US" dirty="0">
                <a:ea typeface="MS PGothic" pitchFamily="34" charset="-128"/>
                <a:cs typeface="Calibri" pitchFamily="34" charset="0"/>
              </a:rPr>
              <a:t> </a:t>
            </a:r>
            <a:r>
              <a:rPr lang="en-US" b="1" dirty="0">
                <a:ea typeface="MS PGothic" pitchFamily="34" charset="-128"/>
                <a:cs typeface="Calibri" pitchFamily="34" charset="0"/>
              </a:rPr>
              <a:t>Interview</a:t>
            </a:r>
            <a:r>
              <a:rPr lang="en-US" dirty="0">
                <a:ea typeface="MS PGothic" pitchFamily="34" charset="-128"/>
                <a:cs typeface="Calibri" pitchFamily="34" charset="0"/>
              </a:rPr>
              <a:t>, </a:t>
            </a:r>
            <a:r>
              <a:rPr lang="en-US" b="1" dirty="0" err="1">
                <a:ea typeface="MS PGothic" pitchFamily="34" charset="-128"/>
                <a:cs typeface="Calibri" pitchFamily="34" charset="0"/>
              </a:rPr>
              <a:t>EmployeePerf</a:t>
            </a:r>
            <a:endParaRPr lang="en-US" dirty="0">
              <a:ea typeface="MS PGothic" pitchFamily="34" charset="-128"/>
              <a:cs typeface="Calibri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ea typeface="MS PGothic" pitchFamily="34" charset="-128"/>
                <a:cs typeface="Calibri" pitchFamily="34" charset="0"/>
              </a:rPr>
              <a:t>where</a:t>
            </a:r>
            <a:r>
              <a:rPr lang="en-US" dirty="0">
                <a:ea typeface="MS PGothic" pitchFamily="34" charset="-128"/>
                <a:cs typeface="Calibri" pitchFamily="34" charset="0"/>
              </a:rPr>
              <a:t> recruiter=name AND  grade &lt; 2.5</a:t>
            </a:r>
          </a:p>
          <a:p>
            <a:pPr marL="0" indent="0">
              <a:buNone/>
            </a:pPr>
            <a:endParaRPr lang="en-US" sz="2800" dirty="0">
              <a:latin typeface="Calibri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Rewriting queries using views is important because of its relevance in the following areas: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Query optimization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Maintenance of physical data independence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Data integration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Data warehouse design</a:t>
            </a:r>
          </a:p>
          <a:p>
            <a:pPr marL="320040" lvl="1" indent="0">
              <a:buNone/>
            </a:pPr>
            <a:r>
              <a:rPr lang="en-US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41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Query Containment and 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r>
              <a:rPr lang="en-US" dirty="0"/>
              <a:t>For Q</a:t>
            </a:r>
            <a:r>
              <a:rPr lang="en-US" baseline="-25000" dirty="0"/>
              <a:t>1</a:t>
            </a:r>
            <a:r>
              <a:rPr lang="en-US" dirty="0"/>
              <a:t> is contained Q</a:t>
            </a:r>
            <a:r>
              <a:rPr lang="en-US" baseline="-25000" dirty="0"/>
              <a:t>2</a:t>
            </a:r>
            <a:r>
              <a:rPr lang="en-US" dirty="0"/>
              <a:t> For any database D the set of tuples computed for Q</a:t>
            </a:r>
            <a:r>
              <a:rPr lang="en-US" baseline="-25000" dirty="0"/>
              <a:t>1  </a:t>
            </a:r>
            <a:r>
              <a:rPr lang="en-US" dirty="0"/>
              <a:t> is a subset of those computed for Q</a:t>
            </a:r>
            <a:r>
              <a:rPr lang="en-US" baseline="-25000" dirty="0"/>
              <a:t>2.  </a:t>
            </a:r>
            <a:r>
              <a:rPr lang="en-US" dirty="0"/>
              <a:t> It is denoted as Q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 Q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/>
              <a:t> .</a:t>
            </a:r>
          </a:p>
          <a:p>
            <a:r>
              <a:rPr lang="en-US" dirty="0"/>
              <a:t>Equivalence of queries: Q1</a:t>
            </a:r>
            <a:r>
              <a:rPr lang="en-US" dirty="0">
                <a:sym typeface="Symbol" pitchFamily="18" charset="2"/>
              </a:rPr>
              <a:t>Q2 if they return the same answers for all databases.  This is the same as </a:t>
            </a:r>
            <a:r>
              <a:rPr lang="en-US" dirty="0"/>
              <a:t>Q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 Q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/>
              <a:t> and Q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 Q</a:t>
            </a:r>
            <a:r>
              <a:rPr lang="en-US" baseline="-25000" dirty="0">
                <a:sym typeface="Symbol" pitchFamily="18" charset="2"/>
              </a:rPr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91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Rewriting of Queries using Views: Equivalent rewriting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  <a:ea typeface="MS PGothic" pitchFamily="34" charset="-128"/>
                <a:cs typeface="Calibri" pitchFamily="34" charset="0"/>
              </a:rPr>
              <a:t>Input:</a:t>
            </a:r>
            <a:r>
              <a:rPr lang="en-US" sz="2800" dirty="0">
                <a:ea typeface="MS PGothic" pitchFamily="34" charset="-128"/>
                <a:cs typeface="Calibri" pitchFamily="34" charset="0"/>
              </a:rPr>
              <a:t> Query </a:t>
            </a:r>
            <a:r>
              <a:rPr lang="en-US" sz="2800" i="1" dirty="0">
                <a:ea typeface="MS PGothic" pitchFamily="34" charset="-128"/>
                <a:cs typeface="Calibri" pitchFamily="34" charset="0"/>
              </a:rPr>
              <a:t>Q</a:t>
            </a:r>
            <a:endParaRPr lang="en-US" sz="2800" dirty="0">
              <a:ea typeface="MS PGothic" pitchFamily="34" charset="-128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dirty="0">
                <a:ea typeface="MS PGothic" pitchFamily="34" charset="-128"/>
                <a:cs typeface="Calibri" pitchFamily="34" charset="0"/>
              </a:rPr>
              <a:t>               View definitions: </a:t>
            </a:r>
            <a:r>
              <a:rPr lang="en-US" sz="2800" i="1" dirty="0">
                <a:ea typeface="MS PGothic" pitchFamily="34" charset="-128"/>
                <a:cs typeface="Calibri" pitchFamily="34" charset="0"/>
              </a:rPr>
              <a:t>V</a:t>
            </a:r>
            <a:r>
              <a:rPr lang="en-US" sz="2800" i="1" baseline="-25000" dirty="0">
                <a:ea typeface="MS PGothic" pitchFamily="34" charset="-128"/>
                <a:cs typeface="Calibri" pitchFamily="34" charset="0"/>
              </a:rPr>
              <a:t>1</a:t>
            </a:r>
            <a:r>
              <a:rPr lang="en-US" sz="2800" i="1" dirty="0">
                <a:ea typeface="MS PGothic" pitchFamily="34" charset="-128"/>
                <a:cs typeface="Calibri" pitchFamily="34" charset="0"/>
              </a:rPr>
              <a:t>,…,</a:t>
            </a:r>
            <a:r>
              <a:rPr lang="en-US" sz="2800" i="1" dirty="0" err="1">
                <a:ea typeface="MS PGothic" pitchFamily="34" charset="-128"/>
                <a:cs typeface="Calibri" pitchFamily="34" charset="0"/>
              </a:rPr>
              <a:t>V</a:t>
            </a:r>
            <a:r>
              <a:rPr lang="en-US" sz="2800" i="1" baseline="-25000" dirty="0" err="1">
                <a:ea typeface="MS PGothic" pitchFamily="34" charset="-128"/>
                <a:cs typeface="Calibri" pitchFamily="34" charset="0"/>
              </a:rPr>
              <a:t>n</a:t>
            </a:r>
            <a:endParaRPr lang="en-US" sz="2800" dirty="0">
              <a:ea typeface="MS PGothic" pitchFamily="34" charset="-128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  <a:ea typeface="MS PGothic" pitchFamily="34" charset="-128"/>
                <a:cs typeface="Calibri" pitchFamily="34" charset="0"/>
              </a:rPr>
              <a:t>A rewriting: </a:t>
            </a:r>
            <a:r>
              <a:rPr lang="en-US" sz="2800" dirty="0">
                <a:ea typeface="MS PGothic" pitchFamily="34" charset="-128"/>
                <a:cs typeface="Calibri" pitchFamily="34" charset="0"/>
              </a:rPr>
              <a:t>a query </a:t>
            </a:r>
            <a:r>
              <a:rPr lang="en-US" sz="2800" i="1" dirty="0">
                <a:ea typeface="MS PGothic" pitchFamily="34" charset="-128"/>
                <a:cs typeface="Calibri" pitchFamily="34" charset="0"/>
              </a:rPr>
              <a:t>Q</a:t>
            </a:r>
            <a:r>
              <a:rPr lang="ja-JP" altLang="en-US" sz="2800" i="1" dirty="0">
                <a:ea typeface="MS PGothic" pitchFamily="34" charset="-128"/>
                <a:cs typeface="Calibri" pitchFamily="34" charset="0"/>
              </a:rPr>
              <a:t>’</a:t>
            </a:r>
            <a:r>
              <a:rPr lang="en-US" sz="2800" dirty="0">
                <a:ea typeface="MS PGothic" pitchFamily="34" charset="-128"/>
                <a:cs typeface="Calibri" pitchFamily="34" charset="0"/>
              </a:rPr>
              <a:t> that refers only to the views and interpreted predicates.</a:t>
            </a:r>
          </a:p>
          <a:p>
            <a:endParaRPr lang="en-US" sz="2800" dirty="0">
              <a:ea typeface="MS PGothic" pitchFamily="34" charset="-128"/>
            </a:endParaRPr>
          </a:p>
          <a:p>
            <a:pPr marL="0" indent="0">
              <a:buNone/>
            </a:pPr>
            <a:r>
              <a:rPr lang="en-US" sz="2800" dirty="0">
                <a:ea typeface="MS PGothic" pitchFamily="34" charset="-128"/>
                <a:cs typeface="Calibri" pitchFamily="34" charset="0"/>
              </a:rPr>
              <a:t>An </a:t>
            </a:r>
            <a:r>
              <a:rPr lang="en-US" sz="2800" dirty="0">
                <a:solidFill>
                  <a:schemeClr val="accent1"/>
                </a:solidFill>
                <a:ea typeface="MS PGothic" pitchFamily="34" charset="-128"/>
                <a:cs typeface="Calibri" pitchFamily="34" charset="0"/>
              </a:rPr>
              <a:t>equivalent rewriting </a:t>
            </a:r>
            <a:r>
              <a:rPr lang="en-US" sz="2800" dirty="0">
                <a:ea typeface="MS PGothic" pitchFamily="34" charset="-128"/>
                <a:cs typeface="Calibri" pitchFamily="34" charset="0"/>
              </a:rPr>
              <a:t>of Q using </a:t>
            </a:r>
            <a:r>
              <a:rPr lang="en-US" sz="2800" i="1" dirty="0">
                <a:ea typeface="MS PGothic" pitchFamily="34" charset="-128"/>
                <a:cs typeface="Calibri" pitchFamily="34" charset="0"/>
              </a:rPr>
              <a:t>V</a:t>
            </a:r>
            <a:r>
              <a:rPr lang="en-US" sz="2800" i="1" baseline="-25000" dirty="0">
                <a:ea typeface="MS PGothic" pitchFamily="34" charset="-128"/>
                <a:cs typeface="Calibri" pitchFamily="34" charset="0"/>
              </a:rPr>
              <a:t>1</a:t>
            </a:r>
            <a:r>
              <a:rPr lang="en-US" sz="2800" i="1" dirty="0">
                <a:ea typeface="MS PGothic" pitchFamily="34" charset="-128"/>
                <a:cs typeface="Calibri" pitchFamily="34" charset="0"/>
              </a:rPr>
              <a:t>,…,</a:t>
            </a:r>
            <a:r>
              <a:rPr lang="en-US" sz="2800" i="1" dirty="0" err="1">
                <a:ea typeface="MS PGothic" pitchFamily="34" charset="-128"/>
                <a:cs typeface="Calibri" pitchFamily="34" charset="0"/>
              </a:rPr>
              <a:t>V</a:t>
            </a:r>
            <a:r>
              <a:rPr lang="en-US" sz="2800" i="1" baseline="-25000" dirty="0" err="1">
                <a:ea typeface="MS PGothic" pitchFamily="34" charset="-128"/>
                <a:cs typeface="Calibri" pitchFamily="34" charset="0"/>
              </a:rPr>
              <a:t>n</a:t>
            </a:r>
            <a:r>
              <a:rPr lang="en-US" sz="2800" dirty="0">
                <a:ea typeface="MS PGothic" pitchFamily="34" charset="-128"/>
                <a:cs typeface="Calibri" pitchFamily="34" charset="0"/>
              </a:rPr>
              <a:t>:</a:t>
            </a:r>
          </a:p>
          <a:p>
            <a:pPr marL="0" indent="0">
              <a:buNone/>
            </a:pPr>
            <a:r>
              <a:rPr lang="en-US" sz="2800" i="1" dirty="0">
                <a:ea typeface="MS PGothic" pitchFamily="34" charset="-128"/>
              </a:rPr>
              <a:t>1. Q’ </a:t>
            </a:r>
            <a:r>
              <a:rPr lang="en-US" sz="2800" i="1" dirty="0">
                <a:ea typeface="MS PGothic" pitchFamily="34" charset="-128"/>
                <a:sym typeface="Symbol" pitchFamily="18" charset="2"/>
              </a:rPr>
              <a:t> </a:t>
            </a:r>
            <a:r>
              <a:rPr lang="en-US" sz="2800" dirty="0">
                <a:ea typeface="MS PGothic" pitchFamily="34" charset="-128"/>
                <a:sym typeface="Symbol" pitchFamily="18" charset="2"/>
              </a:rPr>
              <a:t>only refers to the views </a:t>
            </a:r>
            <a:r>
              <a:rPr lang="en-US" sz="2800" i="1" dirty="0">
                <a:ea typeface="MS PGothic" pitchFamily="34" charset="-128"/>
                <a:cs typeface="Calibri" pitchFamily="34" charset="0"/>
              </a:rPr>
              <a:t>V</a:t>
            </a:r>
            <a:r>
              <a:rPr lang="en-US" sz="2800" i="1" baseline="-25000" dirty="0">
                <a:ea typeface="MS PGothic" pitchFamily="34" charset="-128"/>
                <a:cs typeface="Calibri" pitchFamily="34" charset="0"/>
              </a:rPr>
              <a:t>1</a:t>
            </a:r>
            <a:r>
              <a:rPr lang="en-US" sz="2800" i="1" dirty="0">
                <a:ea typeface="MS PGothic" pitchFamily="34" charset="-128"/>
                <a:cs typeface="Calibri" pitchFamily="34" charset="0"/>
              </a:rPr>
              <a:t>,…,</a:t>
            </a:r>
            <a:r>
              <a:rPr lang="en-US" sz="2800" i="1" dirty="0" err="1">
                <a:ea typeface="MS PGothic" pitchFamily="34" charset="-128"/>
                <a:cs typeface="Calibri" pitchFamily="34" charset="0"/>
              </a:rPr>
              <a:t>V</a:t>
            </a:r>
            <a:r>
              <a:rPr lang="en-US" sz="2800" i="1" baseline="-25000" dirty="0" err="1">
                <a:ea typeface="MS PGothic" pitchFamily="34" charset="-128"/>
                <a:cs typeface="Calibri" pitchFamily="34" charset="0"/>
              </a:rPr>
              <a:t>n</a:t>
            </a:r>
            <a:endParaRPr lang="en-US" sz="2800" i="1" dirty="0">
              <a:ea typeface="MS PGothic" pitchFamily="34" charset="-128"/>
              <a:sym typeface="Symbol" pitchFamily="18" charset="2"/>
            </a:endParaRPr>
          </a:p>
          <a:p>
            <a:pPr marL="0" indent="0">
              <a:buNone/>
            </a:pPr>
            <a:r>
              <a:rPr lang="en-US" sz="2800" i="1" dirty="0">
                <a:ea typeface="MS PGothic" pitchFamily="34" charset="-128"/>
              </a:rPr>
              <a:t>2. </a:t>
            </a:r>
            <a:r>
              <a:rPr lang="en-US" sz="2800" dirty="0">
                <a:ea typeface="MS PGothic" pitchFamily="34" charset="-128"/>
                <a:cs typeface="Calibri" pitchFamily="34" charset="0"/>
              </a:rPr>
              <a:t>a rewriting Q</a:t>
            </a:r>
            <a:r>
              <a:rPr lang="ja-JP" altLang="en-US" sz="2800" dirty="0">
                <a:ea typeface="MS PGothic" pitchFamily="34" charset="-128"/>
                <a:cs typeface="Calibri" pitchFamily="34" charset="0"/>
              </a:rPr>
              <a:t>’</a:t>
            </a:r>
            <a:r>
              <a:rPr lang="en-US" sz="2800" dirty="0">
                <a:ea typeface="MS PGothic" pitchFamily="34" charset="-128"/>
                <a:cs typeface="Calibri" pitchFamily="34" charset="0"/>
              </a:rPr>
              <a:t>, such that </a:t>
            </a:r>
            <a:r>
              <a:rPr lang="en-US" sz="2800" i="1" dirty="0">
                <a:ea typeface="MS PGothic" pitchFamily="34" charset="-128"/>
                <a:cs typeface="Calibri" pitchFamily="34" charset="0"/>
              </a:rPr>
              <a:t>Q’ </a:t>
            </a:r>
            <a:r>
              <a:rPr lang="en-US" sz="2800" dirty="0">
                <a:sym typeface="Symbol" pitchFamily="18" charset="2"/>
              </a:rPr>
              <a:t></a:t>
            </a:r>
            <a:r>
              <a:rPr lang="en-US" sz="2800" i="1" dirty="0">
                <a:ea typeface="MS PGothic" pitchFamily="34" charset="-128"/>
                <a:cs typeface="Calibri" pitchFamily="34" charset="0"/>
                <a:sym typeface="Symbol" pitchFamily="18" charset="2"/>
              </a:rPr>
              <a:t> Q.</a:t>
            </a:r>
            <a:endParaRPr lang="en-US" sz="2800" i="1" dirty="0">
              <a:ea typeface="MS PGothic" pitchFamily="34" charset="-128"/>
              <a:cs typeface="Calibri" pitchFamily="34" charset="0"/>
            </a:endParaRPr>
          </a:p>
          <a:p>
            <a:pPr marL="0" indent="0">
              <a:buNone/>
            </a:pPr>
            <a:endParaRPr lang="en-US" sz="2800" i="1" dirty="0">
              <a:ea typeface="MS PGothic" pitchFamily="34" charset="-128"/>
              <a:sym typeface="Symbol" pitchFamily="18" charset="2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38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Rewriting of Queries using Views: Maximally-contained rewriting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8001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  <a:ea typeface="MS PGothic" pitchFamily="34" charset="-128"/>
              </a:rPr>
              <a:t>Input: </a:t>
            </a:r>
            <a:r>
              <a:rPr lang="en-US" sz="2800" dirty="0">
                <a:ea typeface="MS PGothic" pitchFamily="34" charset="-128"/>
              </a:rPr>
              <a:t>Query </a:t>
            </a:r>
            <a:r>
              <a:rPr lang="en-US" sz="2800" i="1" dirty="0">
                <a:ea typeface="MS PGothic" pitchFamily="34" charset="-128"/>
              </a:rPr>
              <a:t>Q</a:t>
            </a:r>
          </a:p>
          <a:p>
            <a:pPr marL="0" indent="0">
              <a:buNone/>
            </a:pPr>
            <a:r>
              <a:rPr lang="en-US" sz="2800" i="1" dirty="0">
                <a:ea typeface="MS PGothic" pitchFamily="34" charset="-128"/>
              </a:rPr>
              <a:t>	   Rewriting query language L </a:t>
            </a:r>
            <a:endParaRPr lang="en-US" sz="2800" dirty="0">
              <a:ea typeface="MS PGothic" pitchFamily="34" charset="-128"/>
            </a:endParaRPr>
          </a:p>
          <a:p>
            <a:pPr marL="0" indent="0">
              <a:buNone/>
            </a:pPr>
            <a:r>
              <a:rPr lang="en-US" sz="2800" dirty="0">
                <a:ea typeface="MS PGothic" pitchFamily="34" charset="-128"/>
              </a:rPr>
              <a:t>	   View definitions: </a:t>
            </a:r>
            <a:r>
              <a:rPr lang="en-US" sz="2800" i="1" dirty="0">
                <a:ea typeface="MS PGothic" pitchFamily="34" charset="-128"/>
              </a:rPr>
              <a:t>V</a:t>
            </a:r>
            <a:r>
              <a:rPr lang="en-US" sz="2800" i="1" baseline="-25000" dirty="0">
                <a:ea typeface="MS PGothic" pitchFamily="34" charset="-128"/>
              </a:rPr>
              <a:t>1</a:t>
            </a:r>
            <a:r>
              <a:rPr lang="en-US" sz="2800" i="1" dirty="0">
                <a:ea typeface="MS PGothic" pitchFamily="34" charset="-128"/>
              </a:rPr>
              <a:t>,…,</a:t>
            </a:r>
            <a:r>
              <a:rPr lang="en-US" sz="2800" i="1" dirty="0" err="1">
                <a:ea typeface="MS PGothic" pitchFamily="34" charset="-128"/>
              </a:rPr>
              <a:t>V</a:t>
            </a:r>
            <a:r>
              <a:rPr lang="en-US" sz="2800" i="1" baseline="-25000" dirty="0" err="1">
                <a:ea typeface="MS PGothic" pitchFamily="34" charset="-128"/>
              </a:rPr>
              <a:t>n</a:t>
            </a:r>
            <a:endParaRPr lang="en-US" sz="2800" i="1" baseline="-25000" dirty="0">
              <a:ea typeface="MS PGothic" pitchFamily="34" charset="-128"/>
            </a:endParaRPr>
          </a:p>
          <a:p>
            <a:pPr marL="0" indent="0">
              <a:buNone/>
            </a:pPr>
            <a:r>
              <a:rPr lang="en-US" sz="2800" dirty="0">
                <a:ea typeface="MS PGothic" pitchFamily="34" charset="-128"/>
              </a:rPr>
              <a:t>Q</a:t>
            </a:r>
            <a:r>
              <a:rPr lang="ja-JP" altLang="en-US" sz="2800" dirty="0">
                <a:ea typeface="MS PGothic" pitchFamily="34" charset="-128"/>
              </a:rPr>
              <a:t>’</a:t>
            </a:r>
            <a:r>
              <a:rPr lang="en-US" sz="2800" dirty="0">
                <a:ea typeface="MS PGothic" pitchFamily="34" charset="-128"/>
              </a:rPr>
              <a:t> is a </a:t>
            </a:r>
            <a:r>
              <a:rPr lang="en-US" sz="2800" dirty="0">
                <a:solidFill>
                  <a:schemeClr val="accent1"/>
                </a:solidFill>
                <a:ea typeface="MS PGothic" pitchFamily="34" charset="-128"/>
              </a:rPr>
              <a:t>maximally-contained</a:t>
            </a:r>
            <a:r>
              <a:rPr lang="en-US" sz="2800" dirty="0">
                <a:ea typeface="MS PGothic" pitchFamily="34" charset="-128"/>
              </a:rPr>
              <a:t> rewriting of Q given </a:t>
            </a:r>
            <a:r>
              <a:rPr lang="en-US" sz="2800" i="1" dirty="0">
                <a:ea typeface="MS PGothic" pitchFamily="34" charset="-128"/>
              </a:rPr>
              <a:t>V</a:t>
            </a:r>
            <a:r>
              <a:rPr lang="en-US" sz="2800" i="1" baseline="-25000" dirty="0">
                <a:ea typeface="MS PGothic" pitchFamily="34" charset="-128"/>
              </a:rPr>
              <a:t>1</a:t>
            </a:r>
            <a:r>
              <a:rPr lang="en-US" sz="2800" i="1" dirty="0">
                <a:ea typeface="MS PGothic" pitchFamily="34" charset="-128"/>
              </a:rPr>
              <a:t>,…,</a:t>
            </a:r>
            <a:r>
              <a:rPr lang="en-US" sz="2800" i="1" dirty="0" err="1">
                <a:ea typeface="MS PGothic" pitchFamily="34" charset="-128"/>
              </a:rPr>
              <a:t>V</a:t>
            </a:r>
            <a:r>
              <a:rPr lang="en-US" sz="2800" i="1" baseline="-25000" dirty="0" err="1">
                <a:ea typeface="MS PGothic" pitchFamily="34" charset="-128"/>
              </a:rPr>
              <a:t>n</a:t>
            </a:r>
            <a:r>
              <a:rPr lang="en-US" sz="2800" i="1" baseline="-25000" dirty="0">
                <a:ea typeface="MS PGothic" pitchFamily="34" charset="-128"/>
              </a:rPr>
              <a:t> </a:t>
            </a:r>
            <a:r>
              <a:rPr lang="en-US" sz="2800" i="1" dirty="0">
                <a:ea typeface="MS PGothic" pitchFamily="34" charset="-128"/>
              </a:rPr>
              <a:t>and L</a:t>
            </a:r>
            <a:r>
              <a:rPr lang="en-US" sz="2800" dirty="0">
                <a:ea typeface="MS PGothic" pitchFamily="34" charset="-128"/>
              </a:rPr>
              <a:t> if:</a:t>
            </a:r>
          </a:p>
          <a:p>
            <a:pPr marL="0" indent="0">
              <a:buNone/>
            </a:pPr>
            <a:r>
              <a:rPr lang="en-US" sz="2800" i="1" dirty="0">
                <a:ea typeface="MS PGothic" pitchFamily="34" charset="-128"/>
              </a:rPr>
              <a:t>	1. Q’ </a:t>
            </a:r>
            <a:r>
              <a:rPr lang="en-US" sz="2800" i="1" dirty="0">
                <a:ea typeface="MS PGothic" pitchFamily="34" charset="-128"/>
                <a:sym typeface="Symbol" pitchFamily="18" charset="2"/>
              </a:rPr>
              <a:t> </a:t>
            </a:r>
            <a:r>
              <a:rPr lang="en-US" sz="2800" i="1" dirty="0">
                <a:ea typeface="MS PGothic" pitchFamily="34" charset="-128"/>
              </a:rPr>
              <a:t>L,</a:t>
            </a:r>
            <a:r>
              <a:rPr lang="en-US" sz="2800" i="1" dirty="0">
                <a:ea typeface="MS PGothic" pitchFamily="34" charset="-128"/>
                <a:sym typeface="Symbol" pitchFamily="18" charset="2"/>
              </a:rPr>
              <a:t> </a:t>
            </a:r>
          </a:p>
          <a:p>
            <a:pPr marL="0" indent="0">
              <a:buNone/>
            </a:pPr>
            <a:r>
              <a:rPr lang="en-US" sz="2800" i="1" dirty="0">
                <a:ea typeface="MS PGothic" pitchFamily="34" charset="-128"/>
              </a:rPr>
              <a:t>	2. Q’ </a:t>
            </a:r>
            <a:r>
              <a:rPr lang="en-US" sz="2800" i="1" dirty="0">
                <a:ea typeface="MS PGothic" pitchFamily="34" charset="-128"/>
                <a:sym typeface="Symbol" pitchFamily="18" charset="2"/>
              </a:rPr>
              <a:t> Q, and</a:t>
            </a:r>
          </a:p>
          <a:p>
            <a:pPr>
              <a:buNone/>
            </a:pPr>
            <a:r>
              <a:rPr lang="en-US" sz="2800" i="1" dirty="0">
                <a:ea typeface="MS PGothic" pitchFamily="34" charset="-128"/>
                <a:sym typeface="Symbol" pitchFamily="18" charset="2"/>
              </a:rPr>
              <a:t>		3. there is no Q’’ in </a:t>
            </a:r>
            <a:r>
              <a:rPr lang="en-US" sz="2800" i="1" dirty="0">
                <a:ea typeface="MS PGothic" pitchFamily="34" charset="-128"/>
              </a:rPr>
              <a:t>L</a:t>
            </a:r>
            <a:r>
              <a:rPr lang="en-US" sz="2800" i="1" dirty="0">
                <a:ea typeface="MS PGothic" pitchFamily="34" charset="-128"/>
                <a:sym typeface="Symbol" pitchFamily="18" charset="2"/>
              </a:rPr>
              <a:t> such that </a:t>
            </a:r>
            <a:r>
              <a:rPr lang="en-US" sz="2800" i="1" dirty="0">
                <a:ea typeface="MS PGothic" pitchFamily="34" charset="-128"/>
              </a:rPr>
              <a:t>Q’’ </a:t>
            </a:r>
            <a:r>
              <a:rPr lang="en-US" sz="2800" i="1" dirty="0">
                <a:ea typeface="MS PGothic" pitchFamily="34" charset="-128"/>
                <a:sym typeface="Symbol" pitchFamily="18" charset="2"/>
              </a:rPr>
              <a:t> Q and </a:t>
            </a:r>
            <a:r>
              <a:rPr lang="en-US" sz="2800" i="1" dirty="0">
                <a:ea typeface="MS PGothic" pitchFamily="34" charset="-128"/>
              </a:rPr>
              <a:t>Q</a:t>
            </a:r>
            <a:r>
              <a:rPr lang="ja-JP" altLang="en-US" sz="2800" i="1" dirty="0">
                <a:ea typeface="MS PGothic" pitchFamily="34" charset="-128"/>
              </a:rPr>
              <a:t>’</a:t>
            </a:r>
            <a:r>
              <a:rPr lang="en-US" sz="2800" i="1" dirty="0">
                <a:ea typeface="MS PGothic" pitchFamily="34" charset="-128"/>
                <a:sym typeface="Symbol" pitchFamily="18" charset="2"/>
              </a:rPr>
              <a:t> Q’’</a:t>
            </a:r>
          </a:p>
          <a:p>
            <a:pPr marL="0" indent="0">
              <a:buNone/>
            </a:pPr>
            <a:endParaRPr lang="en-US" sz="2800" dirty="0">
              <a:ea typeface="MS PGothic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0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Rewriting of Queries using Views: Certain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4501" y="1670588"/>
            <a:ext cx="8083296" cy="4572000"/>
          </a:xfrm>
        </p:spPr>
        <p:txBody>
          <a:bodyPr/>
          <a:lstStyle/>
          <a:p>
            <a:r>
              <a:rPr lang="en-US" dirty="0"/>
              <a:t>Maximally-contained rewriting depends on the expressive power of the query language</a:t>
            </a:r>
          </a:p>
          <a:p>
            <a:r>
              <a:rPr lang="en-US" dirty="0"/>
              <a:t>What is the best we can do (regardless of the query language)?</a:t>
            </a:r>
          </a:p>
          <a:p>
            <a:pPr marL="0" indent="0">
              <a:buNone/>
            </a:pPr>
            <a:r>
              <a:rPr lang="en-US" dirty="0"/>
              <a:t>	Find all certain answers of a query using views</a:t>
            </a:r>
          </a:p>
          <a:p>
            <a:r>
              <a:rPr lang="en-US" dirty="0"/>
              <a:t>Tuple </a:t>
            </a:r>
            <a:r>
              <a:rPr lang="en-US" i="1" dirty="0"/>
              <a:t>t</a:t>
            </a:r>
            <a:r>
              <a:rPr lang="en-US" dirty="0"/>
              <a:t> is a certain answer to Q if </a:t>
            </a:r>
            <a:r>
              <a:rPr lang="en-US" i="1" dirty="0"/>
              <a:t>t</a:t>
            </a:r>
            <a:r>
              <a:rPr lang="en-US" dirty="0"/>
              <a:t> is in the result  of Q for any database instance that is “consistent” with the given view contents.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35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Rewriting of Queries using Views: Closed- vs. open-world assumption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/>
              <a:t>Closed-world assumption: Views contain complete answers</a:t>
            </a:r>
          </a:p>
          <a:p>
            <a:r>
              <a:rPr lang="en-US" dirty="0"/>
              <a:t>Open-world assumption: Views may contain incomplete answers</a:t>
            </a:r>
          </a:p>
          <a:p>
            <a:r>
              <a:rPr lang="en-US" dirty="0"/>
              <a:t>Example: R(A, B), V</a:t>
            </a:r>
            <a:r>
              <a:rPr lang="en-US" baseline="-25000" dirty="0"/>
              <a:t>1</a:t>
            </a:r>
            <a:r>
              <a:rPr lang="en-US" dirty="0"/>
              <a:t> = π</a:t>
            </a:r>
            <a:r>
              <a:rPr lang="en-US" baseline="-25000" dirty="0"/>
              <a:t>A</a:t>
            </a:r>
            <a:r>
              <a:rPr lang="en-US" dirty="0"/>
              <a:t> R, V</a:t>
            </a:r>
            <a:r>
              <a:rPr lang="en-US" baseline="-25000" dirty="0"/>
              <a:t>2</a:t>
            </a:r>
            <a:r>
              <a:rPr lang="en-US" dirty="0"/>
              <a:t> = π</a:t>
            </a:r>
            <a:r>
              <a:rPr lang="en-US" baseline="-25000" dirty="0"/>
              <a:t>B</a:t>
            </a:r>
            <a:r>
              <a:rPr lang="en-US" dirty="0"/>
              <a:t> R, Q = R</a:t>
            </a:r>
          </a:p>
          <a:p>
            <a:r>
              <a:rPr lang="en-US" dirty="0"/>
              <a:t>Suppose V</a:t>
            </a:r>
            <a:r>
              <a:rPr lang="en-US" baseline="-25000" dirty="0"/>
              <a:t>1 </a:t>
            </a:r>
            <a:r>
              <a:rPr lang="en-US" dirty="0"/>
              <a:t>contains a single tuple (a), and V</a:t>
            </a:r>
            <a:r>
              <a:rPr lang="en-US" baseline="-25000" dirty="0"/>
              <a:t>2</a:t>
            </a:r>
            <a:r>
              <a:rPr lang="en-US" dirty="0"/>
              <a:t> contains a single tuple (b)</a:t>
            </a:r>
          </a:p>
          <a:p>
            <a:r>
              <a:rPr lang="en-US" dirty="0"/>
              <a:t>Under closed-world assumption, (a, b) is a certain answer to Q</a:t>
            </a:r>
          </a:p>
          <a:p>
            <a:r>
              <a:rPr lang="en-US" dirty="0"/>
              <a:t>Under open-world assumption, (a, b) is not certain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5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/>
              <a:t>When is a view usable for a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/>
              <a:t>Each occurrence of a table in V must be matched with an occurrence of the same table in Q.</a:t>
            </a:r>
          </a:p>
          <a:p>
            <a:pPr marL="0" indent="0">
              <a:buNone/>
            </a:pPr>
            <a:r>
              <a:rPr lang="en-US" sz="2000" dirty="0"/>
              <a:t>Advises(prof, student)</a:t>
            </a:r>
          </a:p>
          <a:p>
            <a:pPr marL="0" indent="0">
              <a:buNone/>
            </a:pPr>
            <a:r>
              <a:rPr lang="en-US" sz="2000" dirty="0"/>
              <a:t>Teaches(prof, c-number, quarter)</a:t>
            </a:r>
          </a:p>
          <a:p>
            <a:pPr marL="0" indent="0">
              <a:buNone/>
            </a:pPr>
            <a:r>
              <a:rPr lang="en-US" sz="2000" dirty="0"/>
              <a:t>Registered(student, c-number, quarter)  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8149839" cy="3341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34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86"/>
            <a:ext cx="7772400" cy="1143000"/>
          </a:xfrm>
        </p:spPr>
        <p:txBody>
          <a:bodyPr/>
          <a:lstStyle/>
          <a:p>
            <a:r>
              <a:rPr lang="en-US" dirty="0"/>
              <a:t>When is a view usable for a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4724400"/>
          </a:xfrm>
        </p:spPr>
        <p:txBody>
          <a:bodyPr/>
          <a:lstStyle/>
          <a:p>
            <a:r>
              <a:rPr lang="en-US" dirty="0"/>
              <a:t>Intuition: If a table is joined in V but not in Q, then V is unusable because the additional join may filter out some V tuples that could contribute to Q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83" y="2866697"/>
            <a:ext cx="7848600" cy="374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86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/>
              <a:t>When is a view usable for a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/>
          <a:lstStyle/>
          <a:p>
            <a:r>
              <a:rPr lang="en-US" sz="2400" dirty="0"/>
              <a:t>V must either apply the join and selection predicates in Q, or apply a logically weaker predicate (or not applying it at all) and preserve the attributes on which the predicates still need to be applied (unless these attributes can be recovered somehow)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8077200" cy="368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806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63062"/>
            <a:ext cx="7772400" cy="1143000"/>
          </a:xfrm>
        </p:spPr>
        <p:txBody>
          <a:bodyPr/>
          <a:lstStyle/>
          <a:p>
            <a:r>
              <a:rPr lang="en-US" dirty="0"/>
              <a:t>When is a view usable for a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Intuition: If a table is joined in V but not in Q, then V is unusable because the additional join may filter out some V tuples that could contribute to Q  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24200"/>
            <a:ext cx="7543800" cy="328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4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255" y="31531"/>
            <a:ext cx="7772400" cy="1143000"/>
          </a:xfrm>
        </p:spPr>
        <p:txBody>
          <a:bodyPr/>
          <a:lstStyle/>
          <a:p>
            <a:r>
              <a:rPr lang="en-US" dirty="0"/>
              <a:t>When is a view usable for a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 must not project out attributes that are selected by Q (unless they can be recovered somehow)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97" y="3124200"/>
            <a:ext cx="813555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9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/>
              <a:t>Query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616696" cy="5524500"/>
          </a:xfrm>
        </p:spPr>
        <p:txBody>
          <a:bodyPr>
            <a:normAutofit/>
          </a:bodyPr>
          <a:lstStyle/>
          <a:p>
            <a:r>
              <a:rPr lang="en-US" dirty="0"/>
              <a:t>A view can be used to speed up the computation of a query.</a:t>
            </a:r>
          </a:p>
          <a:p>
            <a:r>
              <a:rPr lang="en-US" sz="2200" dirty="0"/>
              <a:t>Prof(name, area)</a:t>
            </a:r>
          </a:p>
          <a:p>
            <a:pPr marL="0" indent="0">
              <a:buNone/>
            </a:pPr>
            <a:r>
              <a:rPr lang="en-US" sz="2200" dirty="0"/>
              <a:t>    Teaches(prof, course, quarter)</a:t>
            </a:r>
          </a:p>
          <a:p>
            <a:pPr marL="0" indent="0">
              <a:buNone/>
            </a:pPr>
            <a:r>
              <a:rPr lang="en-US" sz="2200" dirty="0"/>
              <a:t>    Registered(student, course, quarter)</a:t>
            </a:r>
          </a:p>
          <a:p>
            <a:pPr marL="0" indent="0">
              <a:buNone/>
            </a:pPr>
            <a:r>
              <a:rPr lang="en-US" sz="2200" dirty="0"/>
              <a:t>    Course(title, number)</a:t>
            </a:r>
          </a:p>
          <a:p>
            <a:pPr marL="32004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select</a:t>
            </a:r>
            <a:r>
              <a:rPr lang="en-US" dirty="0"/>
              <a:t> student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accent1"/>
                </a:solidFill>
              </a:rPr>
              <a:t>from</a:t>
            </a:r>
            <a:r>
              <a:rPr lang="en-US" sz="2400" dirty="0"/>
              <a:t> Teaches, Prof, Registered, Course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accent1"/>
                </a:solidFill>
              </a:rPr>
              <a:t>where</a:t>
            </a:r>
            <a:r>
              <a:rPr lang="en-US" sz="2400" dirty="0"/>
              <a:t> Prof.name=</a:t>
            </a:r>
            <a:r>
              <a:rPr lang="en-US" sz="2400" dirty="0" err="1"/>
              <a:t>Teaches.prof</a:t>
            </a:r>
            <a:r>
              <a:rPr lang="en-US" sz="2400" dirty="0"/>
              <a:t> and  </a:t>
            </a:r>
          </a:p>
          <a:p>
            <a:pPr marL="0" indent="0">
              <a:buNone/>
            </a:pPr>
            <a:r>
              <a:rPr lang="en-US" sz="2400" dirty="0"/>
              <a:t>	            </a:t>
            </a:r>
            <a:r>
              <a:rPr lang="en-US" sz="2400" dirty="0" err="1"/>
              <a:t>Teaches.course</a:t>
            </a:r>
            <a:r>
              <a:rPr lang="en-US" sz="2400" dirty="0"/>
              <a:t>=</a:t>
            </a:r>
            <a:r>
              <a:rPr lang="en-US" sz="2400" dirty="0" err="1"/>
              <a:t>Registered.course</a:t>
            </a:r>
            <a:r>
              <a:rPr lang="en-US" sz="2400" dirty="0"/>
              <a:t> and</a:t>
            </a:r>
          </a:p>
          <a:p>
            <a:pPr marL="0" indent="0">
              <a:buNone/>
            </a:pPr>
            <a:r>
              <a:rPr lang="en-US" sz="2400" dirty="0"/>
              <a:t>	           </a:t>
            </a:r>
            <a:r>
              <a:rPr lang="en-US" sz="2400" dirty="0" err="1"/>
              <a:t>Teaches.quarter</a:t>
            </a:r>
            <a:r>
              <a:rPr lang="en-US" sz="2400" dirty="0"/>
              <a:t>=</a:t>
            </a:r>
            <a:r>
              <a:rPr lang="en-US" sz="2400" dirty="0" err="1"/>
              <a:t>Registered.quarter</a:t>
            </a:r>
            <a:r>
              <a:rPr lang="en-US" sz="2400" dirty="0"/>
              <a:t> and 	   	              	            </a:t>
            </a:r>
            <a:r>
              <a:rPr lang="en-US" sz="2400" dirty="0" err="1"/>
              <a:t>Registered.course</a:t>
            </a:r>
            <a:r>
              <a:rPr lang="en-US" sz="2400" dirty="0"/>
              <a:t>=</a:t>
            </a:r>
            <a:r>
              <a:rPr lang="en-US" sz="2400" dirty="0" err="1"/>
              <a:t>Course.title</a:t>
            </a:r>
            <a:r>
              <a:rPr lang="en-US" sz="2400" dirty="0"/>
              <a:t> and</a:t>
            </a:r>
          </a:p>
          <a:p>
            <a:pPr marL="0" indent="0">
              <a:buNone/>
            </a:pPr>
            <a:r>
              <a:rPr lang="en-US" sz="2400" dirty="0"/>
              <a:t>	           </a:t>
            </a:r>
            <a:r>
              <a:rPr lang="en-US" sz="2400" dirty="0" err="1"/>
              <a:t>Course.number</a:t>
            </a:r>
            <a:r>
              <a:rPr lang="en-US" sz="2400" dirty="0"/>
              <a:t> &gt;= 500 and </a:t>
            </a:r>
            <a:r>
              <a:rPr lang="en-US" sz="2400" dirty="0" err="1"/>
              <a:t>Prof.area</a:t>
            </a:r>
            <a:r>
              <a:rPr lang="en-US" sz="2400" dirty="0"/>
              <a:t>="DB".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78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Answering Queries using Data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r>
              <a:rPr lang="en-US" dirty="0"/>
              <a:t>So far we focused on extending query optimizers to accommodate the use of views. </a:t>
            </a:r>
          </a:p>
          <a:p>
            <a:r>
              <a:rPr lang="en-US" dirty="0"/>
              <a:t>They were designed to handle cases in which the number of views is relatively small.</a:t>
            </a:r>
          </a:p>
          <a:p>
            <a:r>
              <a:rPr lang="en-US" dirty="0"/>
              <a:t>The context of data integration requires that we consider a large number of views.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251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The Bucket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Q</a:t>
            </a:r>
            <a:r>
              <a:rPr lang="en-US" sz="2400" dirty="0"/>
              <a:t>(S,D) :- Enrolled(S,D), Registered(S,C,Y), Course(C,N), N&gt;=300, Y&gt;=1995.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Views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V1</a:t>
            </a:r>
            <a:r>
              <a:rPr lang="en-US" sz="2400" dirty="0"/>
              <a:t>(</a:t>
            </a:r>
            <a:r>
              <a:rPr lang="en-US" sz="2400" dirty="0" err="1"/>
              <a:t>student,number,year</a:t>
            </a:r>
            <a:r>
              <a:rPr lang="en-US" sz="2400" dirty="0"/>
              <a:t>) :- Registered(</a:t>
            </a:r>
            <a:r>
              <a:rPr lang="en-US" sz="2400" dirty="0" err="1"/>
              <a:t>student,course,year</a:t>
            </a:r>
            <a:r>
              <a:rPr lang="en-US" sz="2400" dirty="0"/>
              <a:t>), 				     Course(</a:t>
            </a:r>
            <a:r>
              <a:rPr lang="en-US" sz="2400" dirty="0" err="1"/>
              <a:t>course,number</a:t>
            </a:r>
            <a:r>
              <a:rPr lang="en-US" sz="2400" dirty="0"/>
              <a:t>), </a:t>
            </a:r>
          </a:p>
          <a:p>
            <a:pPr marL="0" indent="0">
              <a:buNone/>
            </a:pPr>
            <a:r>
              <a:rPr lang="en-US" sz="2400" dirty="0"/>
              <a:t>			      number&gt;=500, year&gt;=1992.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V2</a:t>
            </a:r>
            <a:r>
              <a:rPr lang="en-US" sz="2400" dirty="0"/>
              <a:t>(</a:t>
            </a:r>
            <a:r>
              <a:rPr lang="en-US" sz="2400" dirty="0" err="1"/>
              <a:t>student,dept,course</a:t>
            </a:r>
            <a:r>
              <a:rPr lang="en-US" sz="2400" dirty="0"/>
              <a:t>) :- Registered(</a:t>
            </a:r>
            <a:r>
              <a:rPr lang="en-US" sz="2400" dirty="0" err="1"/>
              <a:t>student,course,year</a:t>
            </a:r>
            <a:r>
              <a:rPr lang="en-US" sz="2400" dirty="0"/>
              <a:t>), 				     Enrolled(</a:t>
            </a:r>
            <a:r>
              <a:rPr lang="en-US" sz="2400" dirty="0" err="1"/>
              <a:t>student,dept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V3</a:t>
            </a:r>
            <a:r>
              <a:rPr lang="en-US" sz="2400" dirty="0"/>
              <a:t>(</a:t>
            </a:r>
            <a:r>
              <a:rPr lang="en-US" sz="2400" dirty="0" err="1"/>
              <a:t>student,course</a:t>
            </a:r>
            <a:r>
              <a:rPr lang="en-US" sz="2400" dirty="0"/>
              <a:t>) :- Registered(</a:t>
            </a:r>
            <a:r>
              <a:rPr lang="en-US" sz="2400" dirty="0" err="1"/>
              <a:t>student,course,year</a:t>
            </a:r>
            <a:r>
              <a:rPr lang="en-US" sz="2400" dirty="0"/>
              <a:t>), year&lt;= 1990.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V4</a:t>
            </a:r>
            <a:r>
              <a:rPr lang="en-US" sz="2400" dirty="0"/>
              <a:t>(</a:t>
            </a:r>
            <a:r>
              <a:rPr lang="en-US" sz="2400" dirty="0" err="1"/>
              <a:t>student,course,number</a:t>
            </a:r>
            <a:r>
              <a:rPr lang="en-US" sz="2400" dirty="0"/>
              <a:t>) :- Registered(</a:t>
            </a:r>
            <a:r>
              <a:rPr lang="en-US" sz="2400" dirty="0" err="1"/>
              <a:t>student,course,year</a:t>
            </a:r>
            <a:r>
              <a:rPr lang="en-US" sz="2400" dirty="0"/>
              <a:t>), 				         Course(</a:t>
            </a:r>
            <a:r>
              <a:rPr lang="en-US" sz="2400" dirty="0" err="1"/>
              <a:t>course,number</a:t>
            </a:r>
            <a:r>
              <a:rPr lang="en-US" sz="2400" dirty="0"/>
              <a:t>), 					          Enrolled(</a:t>
            </a:r>
            <a:r>
              <a:rPr lang="en-US" sz="2400" dirty="0" err="1"/>
              <a:t>student,dept</a:t>
            </a:r>
            <a:r>
              <a:rPr lang="en-US" sz="2400" dirty="0"/>
              <a:t>), number&lt;=100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16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593" y="-152400"/>
            <a:ext cx="7772400" cy="1143000"/>
          </a:xfrm>
        </p:spPr>
        <p:txBody>
          <a:bodyPr/>
          <a:lstStyle/>
          <a:p>
            <a:r>
              <a:rPr lang="en-US" dirty="0"/>
              <a:t>The Bucket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6700" y="1066800"/>
            <a:ext cx="8610600" cy="358755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solidFill>
                  <a:schemeClr val="accent1"/>
                </a:solidFill>
                <a:sym typeface="Wingdings" pitchFamily="2" charset="2"/>
              </a:rPr>
              <a:t>Step 1: </a:t>
            </a:r>
            <a:r>
              <a:rPr lang="en-US" sz="2800" b="1" dirty="0"/>
              <a:t>For each query </a:t>
            </a:r>
            <a:r>
              <a:rPr lang="en-US" sz="2800" b="1" dirty="0" err="1"/>
              <a:t>subgoal</a:t>
            </a:r>
            <a:r>
              <a:rPr lang="en-US" sz="2800" b="1" dirty="0"/>
              <a:t>, put the relevant sources into a bucket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V1</a:t>
            </a:r>
            <a:r>
              <a:rPr lang="en-US" sz="2800" dirty="0"/>
              <a:t>(S,N,Y) :- Registered(S,C,Y), Course(C,N), N&gt;=500, Y&gt;=1992.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V2</a:t>
            </a:r>
            <a:r>
              <a:rPr lang="en-US" sz="2800" dirty="0"/>
              <a:t>(S,D,C) :- Registered(S,C,Y), </a:t>
            </a:r>
            <a:r>
              <a:rPr lang="en-US" sz="2800" dirty="0">
                <a:solidFill>
                  <a:schemeClr val="accent1"/>
                </a:solidFill>
              </a:rPr>
              <a:t>Enrolled(S,D)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V3</a:t>
            </a:r>
            <a:r>
              <a:rPr lang="en-US" sz="2800" dirty="0"/>
              <a:t>(S,C) :- Registered(S,C,Y), Y&lt;= 1990.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V4</a:t>
            </a:r>
            <a:r>
              <a:rPr lang="en-US" sz="2800" dirty="0"/>
              <a:t>(S,C,N) :- Registered(S,C,Y), Course(C,N),</a:t>
            </a:r>
            <a:r>
              <a:rPr lang="en-US" sz="2800" dirty="0">
                <a:solidFill>
                  <a:schemeClr val="accent1"/>
                </a:solidFill>
              </a:rPr>
              <a:t>Enrolled(S,D)</a:t>
            </a:r>
            <a:r>
              <a:rPr lang="en-US" sz="2800" dirty="0"/>
              <a:t>,  N&lt;=100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Q</a:t>
            </a:r>
            <a:r>
              <a:rPr lang="en-US" sz="2800" dirty="0"/>
              <a:t>(S,D) :- </a:t>
            </a:r>
            <a:r>
              <a:rPr lang="en-US" sz="2800" dirty="0">
                <a:solidFill>
                  <a:schemeClr val="accent1"/>
                </a:solidFill>
              </a:rPr>
              <a:t>Enrolled(S,D)</a:t>
            </a:r>
            <a:r>
              <a:rPr lang="en-US" sz="2800" dirty="0"/>
              <a:t>, Registered(S,C,Y), Course(C,N), N&gt;=300, Y&gt;=1995.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dirty="0"/>
              <a:t>{ S        student, D        </a:t>
            </a:r>
            <a:r>
              <a:rPr lang="en-US" sz="2800" b="1" dirty="0" err="1"/>
              <a:t>dept</a:t>
            </a:r>
            <a:r>
              <a:rPr lang="en-US" sz="2800" b="1" dirty="0"/>
              <a:t> }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sz="28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70337" y="4654358"/>
            <a:ext cx="120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/>
            <a:r>
              <a:rPr lang="en-US" sz="1800" b="1" dirty="0"/>
              <a:t>Buckets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523710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Enrolled(S,D) Registered(S,C,Y) Course(C,N)</a:t>
            </a:r>
          </a:p>
          <a:p>
            <a:r>
              <a:rPr lang="en-US" dirty="0"/>
              <a:t>V2(S,D,C') V1(S,N',Y) V1(S',N,Y')</a:t>
            </a:r>
          </a:p>
          <a:p>
            <a:r>
              <a:rPr lang="en-US" dirty="0"/>
              <a:t>V4(S,C',N') V2(S,D',C)</a:t>
            </a:r>
          </a:p>
          <a:p>
            <a:r>
              <a:rPr lang="en-US" dirty="0"/>
              <a:t>V4(S,C,N')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848362"/>
              </p:ext>
            </p:extLst>
          </p:nvPr>
        </p:nvGraphicFramePr>
        <p:xfrm>
          <a:off x="2286000" y="5181599"/>
          <a:ext cx="496093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690">
                <a:tc>
                  <a:txBody>
                    <a:bodyPr/>
                    <a:lstStyle/>
                    <a:p>
                      <a:r>
                        <a:rPr lang="en-US" dirty="0"/>
                        <a:t>Enrolled(S,D)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Registered(S,C,Y)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Course(C,N)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V2(S,D,C')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V4(S,C',N')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310759" y="4343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21262" y="4351283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823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7772400" cy="1143000"/>
          </a:xfrm>
        </p:spPr>
        <p:txBody>
          <a:bodyPr/>
          <a:lstStyle/>
          <a:p>
            <a:r>
              <a:rPr lang="en-US" dirty="0"/>
              <a:t>The Bucket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686800" cy="355955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Step 1: </a:t>
            </a:r>
            <a:r>
              <a:rPr lang="en-US" sz="2400" b="1" dirty="0"/>
              <a:t>For each query </a:t>
            </a:r>
            <a:r>
              <a:rPr lang="en-US" sz="2400" b="1" dirty="0" err="1"/>
              <a:t>subgoal</a:t>
            </a:r>
            <a:r>
              <a:rPr lang="en-US" sz="2400" b="1" dirty="0"/>
              <a:t>, put the relevant sources into a bucket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V1</a:t>
            </a:r>
            <a:r>
              <a:rPr lang="en-US" sz="2400" dirty="0"/>
              <a:t>(S,N,Y) :- </a:t>
            </a:r>
            <a:r>
              <a:rPr lang="en-US" sz="2400" dirty="0">
                <a:solidFill>
                  <a:schemeClr val="accent1"/>
                </a:solidFill>
              </a:rPr>
              <a:t>Registered(S,C,Y)</a:t>
            </a:r>
            <a:r>
              <a:rPr lang="en-US" sz="2400" dirty="0"/>
              <a:t>, Course(C,N), N&gt;=500, Y&gt;=1992.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accent1"/>
                </a:solidFill>
              </a:rPr>
              <a:t>V2</a:t>
            </a:r>
            <a:r>
              <a:rPr lang="en-US" sz="2400" dirty="0"/>
              <a:t>(S,D,C) :- </a:t>
            </a:r>
            <a:r>
              <a:rPr lang="en-US" sz="2400" dirty="0">
                <a:solidFill>
                  <a:schemeClr val="accent1"/>
                </a:solidFill>
              </a:rPr>
              <a:t>Registered(S,C,Y)</a:t>
            </a:r>
            <a:r>
              <a:rPr lang="en-US" sz="2400" dirty="0"/>
              <a:t>, Enrolled(S,D)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V3</a:t>
            </a:r>
            <a:r>
              <a:rPr lang="en-US" sz="2400" dirty="0"/>
              <a:t>(S,C) :- </a:t>
            </a:r>
            <a:r>
              <a:rPr lang="en-US" sz="2400" dirty="0">
                <a:solidFill>
                  <a:schemeClr val="accent1"/>
                </a:solidFill>
              </a:rPr>
              <a:t>Registered(S,C,Y)</a:t>
            </a:r>
            <a:r>
              <a:rPr lang="en-US" sz="2400" dirty="0"/>
              <a:t>, Y&lt;= 1990.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V4</a:t>
            </a:r>
            <a:r>
              <a:rPr lang="en-US" sz="2400" dirty="0"/>
              <a:t>(S,C,N) :- </a:t>
            </a:r>
            <a:r>
              <a:rPr lang="en-US" sz="2400" dirty="0">
                <a:solidFill>
                  <a:schemeClr val="accent1"/>
                </a:solidFill>
              </a:rPr>
              <a:t>Registered(S,C,Y)</a:t>
            </a:r>
            <a:r>
              <a:rPr lang="en-US" sz="2400" dirty="0"/>
              <a:t>, Course(C,N),Enrolled(S,D),  N&lt;=100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Q</a:t>
            </a:r>
            <a:r>
              <a:rPr lang="en-US" sz="2400" dirty="0"/>
              <a:t>(S,D) :- Enrolled(S,D), </a:t>
            </a:r>
            <a:r>
              <a:rPr lang="en-US" sz="2400" dirty="0">
                <a:solidFill>
                  <a:schemeClr val="accent1"/>
                </a:solidFill>
              </a:rPr>
              <a:t>Registered(S,C,Y)</a:t>
            </a:r>
            <a:r>
              <a:rPr lang="en-US" sz="2400" dirty="0"/>
              <a:t>, Course(C,N), N&gt;=300, Y&gt;=1995.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/>
              <a:t>{ S         student, C        course, Y       year }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70337" y="4649183"/>
            <a:ext cx="120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/>
            <a:r>
              <a:rPr lang="en-US" sz="1800" b="1" dirty="0"/>
              <a:t>Buckets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65299"/>
              </p:ext>
            </p:extLst>
          </p:nvPr>
        </p:nvGraphicFramePr>
        <p:xfrm>
          <a:off x="2286000" y="5181600"/>
          <a:ext cx="496093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6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Enrolled(S,D)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Registered(S,C,Y)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Course(C,N)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V2(S,D,C')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V1(S,N',Y)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V4(S,C',N')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V2(S,D',C)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V4(S,C,N')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667000" y="4343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77339" y="4343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867400" y="4343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7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04800"/>
            <a:ext cx="7772400" cy="1143000"/>
          </a:xfrm>
        </p:spPr>
        <p:txBody>
          <a:bodyPr/>
          <a:lstStyle/>
          <a:p>
            <a:r>
              <a:rPr lang="en-US" dirty="0"/>
              <a:t>The Bucket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990600"/>
            <a:ext cx="87630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Step 1: </a:t>
            </a:r>
            <a:r>
              <a:rPr lang="en-US" sz="2400" b="1" dirty="0"/>
              <a:t>For each query </a:t>
            </a:r>
            <a:r>
              <a:rPr lang="en-US" sz="2400" b="1" dirty="0" err="1"/>
              <a:t>subgoal</a:t>
            </a:r>
            <a:r>
              <a:rPr lang="en-US" sz="2400" b="1" dirty="0"/>
              <a:t>, put the relevant sources into a bucket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V1</a:t>
            </a:r>
            <a:r>
              <a:rPr lang="en-US" sz="2400" dirty="0"/>
              <a:t>(S,N,Y) :- Registered(S,C,Y), </a:t>
            </a:r>
            <a:r>
              <a:rPr lang="en-US" sz="2400" dirty="0">
                <a:solidFill>
                  <a:schemeClr val="accent1"/>
                </a:solidFill>
              </a:rPr>
              <a:t>Course(C,N)</a:t>
            </a:r>
            <a:r>
              <a:rPr lang="en-US" sz="2400" dirty="0"/>
              <a:t>, N&gt;=500, Y&gt;=1992.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accent1"/>
                </a:solidFill>
              </a:rPr>
              <a:t>V2</a:t>
            </a:r>
            <a:r>
              <a:rPr lang="en-US" sz="2400" dirty="0"/>
              <a:t>(S,D,C) :- Registered(S,C,Y), Enrolled(S,D)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V3</a:t>
            </a:r>
            <a:r>
              <a:rPr lang="en-US" sz="2400" dirty="0"/>
              <a:t>(S,C) :- Registered(S,C,Y), Y&lt;= 1990.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V4</a:t>
            </a:r>
            <a:r>
              <a:rPr lang="en-US" sz="2400" dirty="0"/>
              <a:t>(S,C,N) :- Registered(S,C,Y), </a:t>
            </a:r>
            <a:r>
              <a:rPr lang="en-US" sz="2400" dirty="0">
                <a:solidFill>
                  <a:schemeClr val="accent1"/>
                </a:solidFill>
              </a:rPr>
              <a:t>Course(C,N)</a:t>
            </a:r>
            <a:r>
              <a:rPr lang="en-US" sz="2400" dirty="0"/>
              <a:t>,Enrolled(S,D),  N&lt;=100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Q</a:t>
            </a:r>
            <a:r>
              <a:rPr lang="en-US" sz="2400" dirty="0"/>
              <a:t>(S,D) :- Enrolled(S,D), Registered(S,C,Y), </a:t>
            </a:r>
            <a:r>
              <a:rPr lang="en-US" sz="2400" dirty="0">
                <a:solidFill>
                  <a:schemeClr val="accent1"/>
                </a:solidFill>
              </a:rPr>
              <a:t>Course(C,N)</a:t>
            </a:r>
            <a:r>
              <a:rPr lang="en-US" sz="2400" dirty="0"/>
              <a:t>, N&gt;=300, Y&gt;=1995.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/>
              <a:t>{ C        course, N        number }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70337" y="4654358"/>
            <a:ext cx="120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/>
            <a:r>
              <a:rPr lang="en-US" sz="1800" b="1" dirty="0"/>
              <a:t>Buckets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402072"/>
              </p:ext>
            </p:extLst>
          </p:nvPr>
        </p:nvGraphicFramePr>
        <p:xfrm>
          <a:off x="2286000" y="5181600"/>
          <a:ext cx="496093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6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Enrolled(S,D)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Registered(S,C,Y)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Course(C,N)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V2(S,D,C')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V1(S,N',Y)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V1(S',N,Y')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V4(S,C',N')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V2(S,D',C)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V4(S,C,N')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400097" y="4246182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42283" y="4246182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375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04800"/>
            <a:ext cx="7772400" cy="1143000"/>
          </a:xfrm>
        </p:spPr>
        <p:txBody>
          <a:bodyPr/>
          <a:lstStyle/>
          <a:p>
            <a:r>
              <a:rPr lang="en-US" dirty="0"/>
              <a:t>The Bucket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990600"/>
            <a:ext cx="8763000" cy="366375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Step 2: </a:t>
            </a:r>
            <a:r>
              <a:rPr lang="en-US" sz="2400" b="1" dirty="0"/>
              <a:t>Combine candidates from buckets and check containment.</a:t>
            </a:r>
          </a:p>
          <a:p>
            <a:pPr marL="0" indent="0">
              <a:buNone/>
            </a:pPr>
            <a:endParaRPr lang="en-US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V1</a:t>
            </a:r>
            <a:r>
              <a:rPr lang="en-US" sz="2400" dirty="0"/>
              <a:t>(S,N,Y) :- Registered(S,C,Y), </a:t>
            </a:r>
            <a:r>
              <a:rPr lang="en-US" sz="2400" dirty="0">
                <a:solidFill>
                  <a:schemeClr val="accent1"/>
                </a:solidFill>
              </a:rPr>
              <a:t>Course(C,N)</a:t>
            </a:r>
            <a:r>
              <a:rPr lang="en-US" sz="2400" dirty="0"/>
              <a:t>, N&gt;=500, Y&gt;=1992.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accent1"/>
                </a:solidFill>
              </a:rPr>
              <a:t>V2</a:t>
            </a:r>
            <a:r>
              <a:rPr lang="en-US" sz="2400" dirty="0"/>
              <a:t>(S,D,C) :- Registered(S,C,Y), Enrolled(S,D)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V3</a:t>
            </a:r>
            <a:r>
              <a:rPr lang="en-US" sz="2400" dirty="0"/>
              <a:t>(S,C) :- Registered(S,C,Y), Y&lt;= 1990.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V4</a:t>
            </a:r>
            <a:r>
              <a:rPr lang="en-US" sz="2400" dirty="0"/>
              <a:t>(S,C,N) :- Registered(S,C,Y), </a:t>
            </a:r>
            <a:r>
              <a:rPr lang="en-US" sz="2400" dirty="0">
                <a:solidFill>
                  <a:schemeClr val="accent1"/>
                </a:solidFill>
              </a:rPr>
              <a:t>Course(C,N)</a:t>
            </a:r>
            <a:r>
              <a:rPr lang="en-US" sz="2400" dirty="0"/>
              <a:t>,Enrolled(S,D),  N&lt;=100</a:t>
            </a:r>
          </a:p>
          <a:p>
            <a:pPr marL="0" indent="0">
              <a:buNone/>
            </a:pPr>
            <a:endParaRPr lang="en-US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Q</a:t>
            </a:r>
            <a:r>
              <a:rPr lang="en-US" sz="2400" dirty="0"/>
              <a:t>(S,D) :- Enrolled(S,D), Registered(S,C,Y), </a:t>
            </a:r>
            <a:r>
              <a:rPr lang="en-US" sz="2400" dirty="0">
                <a:solidFill>
                  <a:schemeClr val="accent1"/>
                </a:solidFill>
              </a:rPr>
              <a:t>Course(C,N)</a:t>
            </a:r>
            <a:r>
              <a:rPr lang="en-US" sz="2400" dirty="0"/>
              <a:t>, N&gt;=300, Y&gt;=1995.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Q’</a:t>
            </a:r>
            <a:r>
              <a:rPr lang="en-US" sz="2400" dirty="0"/>
              <a:t>(S,D) :- V2(S,D,C’), V1(S,N’,Y), V1(S’,N,Y’).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70337" y="4654358"/>
            <a:ext cx="120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/>
            <a:r>
              <a:rPr lang="en-US" sz="1800" b="1" dirty="0"/>
              <a:t>Buckets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86000" y="5181600"/>
          <a:ext cx="496093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6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Enrolled(S,D)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Registered(S,C,Y)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Course(C,N)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V2(S,D,C')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V1(S,N',Y)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V1(S',N,Y')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V4(S,C',N')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V2(S,D',C)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V4(S,C,N')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477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04800"/>
            <a:ext cx="7772400" cy="1143000"/>
          </a:xfrm>
        </p:spPr>
        <p:txBody>
          <a:bodyPr/>
          <a:lstStyle/>
          <a:p>
            <a:r>
              <a:rPr lang="en-US" dirty="0"/>
              <a:t>The Bucket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990600"/>
            <a:ext cx="8763000" cy="366375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Step 2: </a:t>
            </a:r>
            <a:r>
              <a:rPr lang="en-US" sz="2400" b="1" dirty="0"/>
              <a:t>Combine candidates from buckets and check containment.</a:t>
            </a:r>
          </a:p>
          <a:p>
            <a:pPr marL="0" indent="0">
              <a:buNone/>
            </a:pPr>
            <a:endParaRPr lang="en-US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V1</a:t>
            </a:r>
            <a:r>
              <a:rPr lang="en-US" sz="2400" dirty="0"/>
              <a:t>(S,N,Y) :- Registered(S,C,Y), </a:t>
            </a:r>
            <a:r>
              <a:rPr lang="en-US" sz="2400" dirty="0">
                <a:solidFill>
                  <a:schemeClr val="accent1"/>
                </a:solidFill>
              </a:rPr>
              <a:t>Course(C,N)</a:t>
            </a:r>
            <a:r>
              <a:rPr lang="en-US" sz="2400" dirty="0"/>
              <a:t>, N&gt;=500, Y&gt;=1992.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accent1"/>
                </a:solidFill>
              </a:rPr>
              <a:t>V2</a:t>
            </a:r>
            <a:r>
              <a:rPr lang="en-US" sz="2400" dirty="0"/>
              <a:t>(S,D,C) :- Registered(S,C,Y), Enrolled(S,D)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V3</a:t>
            </a:r>
            <a:r>
              <a:rPr lang="en-US" sz="2400" dirty="0"/>
              <a:t>(S,C) :- Registered(S,C,Y), Y&lt;= 1990.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V4</a:t>
            </a:r>
            <a:r>
              <a:rPr lang="en-US" sz="2400" dirty="0"/>
              <a:t>(S,C,N) :- Registered(S,C,Y), </a:t>
            </a:r>
            <a:r>
              <a:rPr lang="en-US" sz="2400" dirty="0">
                <a:solidFill>
                  <a:schemeClr val="accent1"/>
                </a:solidFill>
              </a:rPr>
              <a:t>Course(C,N)</a:t>
            </a:r>
            <a:r>
              <a:rPr lang="en-US" sz="2400" dirty="0"/>
              <a:t>,Enrolled(S,D),  N&lt;=100</a:t>
            </a:r>
          </a:p>
          <a:p>
            <a:pPr marL="0" indent="0">
              <a:buNone/>
            </a:pPr>
            <a:endParaRPr lang="en-US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Q</a:t>
            </a:r>
            <a:r>
              <a:rPr lang="en-US" sz="2400" dirty="0"/>
              <a:t>(S,D) :- Enrolled(S,D), Registered(S,C,Y), </a:t>
            </a:r>
            <a:r>
              <a:rPr lang="en-US" sz="2400" dirty="0">
                <a:solidFill>
                  <a:schemeClr val="accent1"/>
                </a:solidFill>
              </a:rPr>
              <a:t>Course(C,N)</a:t>
            </a:r>
            <a:r>
              <a:rPr lang="en-US" sz="2400" dirty="0"/>
              <a:t>, N&gt;=300, Y&gt;=1995.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Q’</a:t>
            </a:r>
            <a:r>
              <a:rPr lang="en-US" sz="2400" dirty="0"/>
              <a:t>(S,D) :- V1(S,N,Y), V2(S,D,C’).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70337" y="4654358"/>
            <a:ext cx="120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/>
            <a:r>
              <a:rPr lang="en-US" sz="1800" b="1" dirty="0"/>
              <a:t>Buckets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86000" y="5181600"/>
          <a:ext cx="496093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6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Enrolled(S,D)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Registered(S,C,Y)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Course(C,N)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V2(S,D,C')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V1(S,N',Y)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V1(S',N,Y')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V4(S,C',N')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V2(S,D',C)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V4(S,C,N')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949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04800"/>
            <a:ext cx="7772400" cy="1143000"/>
          </a:xfrm>
        </p:spPr>
        <p:txBody>
          <a:bodyPr/>
          <a:lstStyle/>
          <a:p>
            <a:r>
              <a:rPr lang="en-US" dirty="0"/>
              <a:t>The Bucket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990600"/>
            <a:ext cx="8763000" cy="366375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Step 2:  </a:t>
            </a:r>
            <a:r>
              <a:rPr lang="en-US" sz="2400" b="1" dirty="0"/>
              <a:t>Restrict the rewriting if necessary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V1</a:t>
            </a:r>
            <a:r>
              <a:rPr lang="en-US" sz="2400" dirty="0"/>
              <a:t>(S,N,Y) :- Registered(S,C,Y), </a:t>
            </a:r>
            <a:r>
              <a:rPr lang="en-US" sz="2400" dirty="0">
                <a:solidFill>
                  <a:schemeClr val="accent1"/>
                </a:solidFill>
              </a:rPr>
              <a:t>Course(C,N)</a:t>
            </a:r>
            <a:r>
              <a:rPr lang="en-US" sz="2400" dirty="0"/>
              <a:t>, N&gt;=500, Y&gt;=1992.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accent1"/>
                </a:solidFill>
              </a:rPr>
              <a:t>V2</a:t>
            </a:r>
            <a:r>
              <a:rPr lang="en-US" sz="2400" dirty="0"/>
              <a:t>(S,D,C) :- Registered(S,C,Y), Enrolled(S,D)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V3</a:t>
            </a:r>
            <a:r>
              <a:rPr lang="en-US" sz="2400" dirty="0"/>
              <a:t>(S,C) :- Registered(S,C,Y), Y&lt;= 1990.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V4</a:t>
            </a:r>
            <a:r>
              <a:rPr lang="en-US" sz="2400" dirty="0"/>
              <a:t>(S,C,N) :- Registered(S,C,Y), </a:t>
            </a:r>
            <a:r>
              <a:rPr lang="en-US" sz="2400" dirty="0">
                <a:solidFill>
                  <a:schemeClr val="accent1"/>
                </a:solidFill>
              </a:rPr>
              <a:t>Course(C,N)</a:t>
            </a:r>
            <a:r>
              <a:rPr lang="en-US" sz="2400" dirty="0"/>
              <a:t>,Enrolled(S,D),  N&lt;=100</a:t>
            </a:r>
          </a:p>
          <a:p>
            <a:pPr marL="0" indent="0">
              <a:buNone/>
            </a:pPr>
            <a:endParaRPr lang="en-US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Q</a:t>
            </a:r>
            <a:r>
              <a:rPr lang="en-US" sz="2400" dirty="0"/>
              <a:t>(S,D) :- Enrolled(S,D), Registered(S,C,Y), </a:t>
            </a:r>
            <a:r>
              <a:rPr lang="en-US" sz="2400" dirty="0">
                <a:solidFill>
                  <a:schemeClr val="accent1"/>
                </a:solidFill>
              </a:rPr>
              <a:t>Course(C,N)</a:t>
            </a:r>
            <a:r>
              <a:rPr lang="en-US" sz="2400" dirty="0"/>
              <a:t>, N&gt;=300, Y&gt;=1995.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Q’</a:t>
            </a:r>
            <a:r>
              <a:rPr lang="en-US" sz="2400" dirty="0"/>
              <a:t>(S,D) :- </a:t>
            </a:r>
            <a:r>
              <a:rPr lang="en-US" sz="2400" dirty="0">
                <a:solidFill>
                  <a:schemeClr val="accent1"/>
                </a:solidFill>
              </a:rPr>
              <a:t>Q’</a:t>
            </a:r>
            <a:r>
              <a:rPr lang="en-US" sz="2400" dirty="0"/>
              <a:t>(S,D) :- V1(S,N,Y), V2(S,D,C’),  Y&gt;=1995.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70337" y="4654358"/>
            <a:ext cx="1203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/>
            <a:r>
              <a:rPr lang="en-US" sz="1800" b="1" dirty="0"/>
              <a:t>Buckets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86000" y="5181600"/>
          <a:ext cx="496093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6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Enrolled(S,D)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Registered(S,C,Y)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Course(C,N)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V2(S,D,C')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V1(S,N',Y)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V1(S',N,Y')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V4(S,C',N')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V2(S,D',C)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V4(S,C,N')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767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Bucket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subgoal</a:t>
            </a:r>
            <a:r>
              <a:rPr lang="en-US" dirty="0"/>
              <a:t> g of Q must be “covered” by some view</a:t>
            </a:r>
          </a:p>
          <a:p>
            <a:r>
              <a:rPr lang="en-US" dirty="0"/>
              <a:t>Make a list of candidates (buckets) per query </a:t>
            </a:r>
            <a:r>
              <a:rPr lang="en-US" dirty="0" err="1"/>
              <a:t>subgoal</a:t>
            </a:r>
            <a:endParaRPr lang="en-US" dirty="0"/>
          </a:p>
          <a:p>
            <a:r>
              <a:rPr lang="en-US" dirty="0"/>
              <a:t>Consider combinations of candidates from different buckets</a:t>
            </a:r>
          </a:p>
          <a:p>
            <a:r>
              <a:rPr lang="en-US" dirty="0"/>
              <a:t>Keep the compatible ones and minimize them</a:t>
            </a:r>
          </a:p>
          <a:p>
            <a:r>
              <a:rPr lang="en-US" dirty="0"/>
              <a:t>Take their union</a:t>
            </a:r>
          </a:p>
          <a:p>
            <a:pPr lvl="1"/>
            <a:r>
              <a:rPr lang="en-US" dirty="0"/>
              <a:t>Discard the ones contained in another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378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5"/>
            <a:ext cx="7772400" cy="1143000"/>
          </a:xfrm>
        </p:spPr>
        <p:txBody>
          <a:bodyPr/>
          <a:lstStyle/>
          <a:p>
            <a:r>
              <a:rPr lang="en-US" dirty="0"/>
              <a:t>The Bucket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Cuts down the number of conjunctive rewriting that need to be considered. </a:t>
            </a:r>
          </a:p>
          <a:p>
            <a:r>
              <a:rPr lang="en-US" dirty="0"/>
              <a:t>The search space can still be large because the algorithm does not consider the interactions between different </a:t>
            </a:r>
            <a:r>
              <a:rPr lang="en-US" dirty="0" err="1"/>
              <a:t>subgoals</a:t>
            </a:r>
            <a:r>
              <a:rPr lang="en-US" dirty="0"/>
              <a:t>.</a:t>
            </a:r>
          </a:p>
          <a:p>
            <a:r>
              <a:rPr lang="en-US" dirty="0"/>
              <a:t>In the second step, the algorithm needs to perform a query         containment test for every candidate rewriting. </a:t>
            </a:r>
          </a:p>
          <a:p>
            <a:pPr lvl="1"/>
            <a:r>
              <a:rPr lang="en-US" dirty="0"/>
              <a:t>Still efficient as the query sizes are small.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0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en-US" dirty="0"/>
              <a:t>Query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Materialized View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accent1"/>
                </a:solidFill>
              </a:rPr>
              <a:t>create view </a:t>
            </a:r>
            <a:r>
              <a:rPr lang="en-US" dirty="0"/>
              <a:t>Graduate as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accent1"/>
                </a:solidFill>
              </a:rPr>
              <a:t>select </a:t>
            </a:r>
            <a:r>
              <a:rPr lang="en-US" dirty="0"/>
              <a:t>student, course, number, quarter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accent1"/>
                </a:solidFill>
              </a:rPr>
              <a:t>from</a:t>
            </a:r>
            <a:r>
              <a:rPr lang="en-US" dirty="0"/>
              <a:t> Registered, Course</a:t>
            </a:r>
          </a:p>
          <a:p>
            <a:pPr marL="0" indent="0">
              <a:buNone/>
            </a:pPr>
            <a:r>
              <a:rPr lang="en-US" dirty="0"/>
              <a:t>	         where </a:t>
            </a:r>
            <a:r>
              <a:rPr lang="en-US" dirty="0" err="1"/>
              <a:t>Registered.course</a:t>
            </a:r>
            <a:r>
              <a:rPr lang="en-US" dirty="0"/>
              <a:t>=</a:t>
            </a:r>
            <a:r>
              <a:rPr lang="en-US" dirty="0" err="1"/>
              <a:t>Course.title</a:t>
            </a:r>
            <a:r>
              <a:rPr lang="en-US" dirty="0"/>
              <a:t> and 	       	         </a:t>
            </a:r>
            <a:r>
              <a:rPr lang="en-US" dirty="0" err="1"/>
              <a:t>Course.number</a:t>
            </a:r>
            <a:r>
              <a:rPr lang="en-US" dirty="0"/>
              <a:t>&gt;= 400.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176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Bucket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Extends naturally to unions of conjunctive queries, and to other forms of predicates in the query such as class hierarchies.</a:t>
            </a:r>
          </a:p>
          <a:p>
            <a:r>
              <a:rPr lang="en-US" dirty="0"/>
              <a:t>Makes it possible to identify opportunities for interleaving optimization and execution in a data integration system in cases where one of the buckets contains an especially large number of views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585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/>
              <a:t>The Inverse-rules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Key idea</a:t>
            </a:r>
            <a:r>
              <a:rPr lang="en-US" dirty="0"/>
              <a:t>: The algorithm is a set of rules that show us how to compute tuples for database relations from tuples of the views.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V3</a:t>
            </a:r>
            <a:r>
              <a:rPr lang="en-US" dirty="0"/>
              <a:t>(</a:t>
            </a:r>
            <a:r>
              <a:rPr lang="en-US" dirty="0" err="1"/>
              <a:t>dept</a:t>
            </a:r>
            <a:r>
              <a:rPr lang="en-US" dirty="0"/>
              <a:t>, c-name) :- Enrolled(s-</a:t>
            </a:r>
            <a:r>
              <a:rPr lang="en-US" dirty="0" err="1"/>
              <a:t>name,dept</a:t>
            </a:r>
            <a:r>
              <a:rPr lang="en-US" dirty="0"/>
              <a:t>), Registered(s-</a:t>
            </a:r>
            <a:r>
              <a:rPr lang="en-US" dirty="0" err="1"/>
              <a:t>name,c</a:t>
            </a:r>
            <a:r>
              <a:rPr lang="en-US" dirty="0"/>
              <a:t>-name).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construct one inverse rule for every conjunct in the body of the view: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Enrolled</a:t>
            </a:r>
            <a:r>
              <a:rPr lang="en-US" dirty="0"/>
              <a:t>(f1(</a:t>
            </a:r>
            <a:r>
              <a:rPr lang="en-US" dirty="0" err="1"/>
              <a:t>dept,X</a:t>
            </a:r>
            <a:r>
              <a:rPr lang="en-US" dirty="0"/>
              <a:t>), </a:t>
            </a:r>
            <a:r>
              <a:rPr lang="en-US" dirty="0" err="1"/>
              <a:t>dept</a:t>
            </a:r>
            <a:r>
              <a:rPr lang="en-US" dirty="0"/>
              <a:t>) :- V3(</a:t>
            </a:r>
            <a:r>
              <a:rPr lang="en-US" dirty="0" err="1"/>
              <a:t>dept,X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Registered</a:t>
            </a:r>
            <a:r>
              <a:rPr lang="en-US" dirty="0"/>
              <a:t>(f1(Y, c-name), c-name) :- V3(</a:t>
            </a:r>
            <a:r>
              <a:rPr lang="en-US" dirty="0" err="1"/>
              <a:t>Y,c</a:t>
            </a:r>
            <a:r>
              <a:rPr lang="en-US" dirty="0"/>
              <a:t>-name)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06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/>
              <a:t>The Inverse-rules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tuple (</a:t>
            </a:r>
            <a:r>
              <a:rPr lang="en-US" dirty="0" err="1"/>
              <a:t>dept,name</a:t>
            </a:r>
            <a:r>
              <a:rPr lang="en-US" dirty="0"/>
              <a:t>) is a witness of tuples in the relations </a:t>
            </a:r>
            <a:r>
              <a:rPr lang="en-US" dirty="0">
                <a:solidFill>
                  <a:schemeClr val="accent1"/>
                </a:solidFill>
              </a:rPr>
              <a:t>Enrolled</a:t>
            </a:r>
            <a:r>
              <a:rPr lang="en-US" dirty="0"/>
              <a:t> and </a:t>
            </a:r>
            <a:r>
              <a:rPr lang="en-US" dirty="0">
                <a:solidFill>
                  <a:schemeClr val="accent1"/>
                </a:solidFill>
              </a:rPr>
              <a:t>Registered</a:t>
            </a:r>
            <a:r>
              <a:rPr lang="en-US" dirty="0"/>
              <a:t>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the relation Enrolled contains a tuple of the form (Z, </a:t>
            </a:r>
            <a:r>
              <a:rPr lang="en-US" dirty="0" err="1"/>
              <a:t>dept</a:t>
            </a:r>
            <a:r>
              <a:rPr lang="en-US" dirty="0"/>
              <a:t>), for some value of Z.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the relation Registered contains a tuple of the form (Z, name), for the same value of Z.</a:t>
            </a:r>
          </a:p>
          <a:p>
            <a:r>
              <a:rPr lang="en-US" dirty="0"/>
              <a:t>We create one function symbol for every existential variable that appears in the view definitions.</a:t>
            </a:r>
          </a:p>
          <a:p>
            <a:r>
              <a:rPr lang="en-US" dirty="0"/>
              <a:t>These function symbols are used in the heads of the inverse rules.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044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/>
              <a:t>The Inverse-rules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82000" cy="457200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Example</a:t>
            </a:r>
            <a:r>
              <a:rPr lang="en-US" dirty="0"/>
              <a:t>:  Query asks for the departments in which the students of the “Database” course are enrolled.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q(</a:t>
            </a:r>
            <a:r>
              <a:rPr lang="en-US" dirty="0" err="1"/>
              <a:t>dept</a:t>
            </a:r>
            <a:r>
              <a:rPr lang="en-US" dirty="0"/>
              <a:t>) :- Enrolled(s-</a:t>
            </a:r>
            <a:r>
              <a:rPr lang="en-US" dirty="0" err="1"/>
              <a:t>name,dept</a:t>
            </a:r>
            <a:r>
              <a:rPr lang="en-US" dirty="0"/>
              <a:t>), Registered(s-name, “Database")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View V3</a:t>
            </a:r>
            <a:r>
              <a:rPr lang="en-US" dirty="0"/>
              <a:t> includes the tuples:</a:t>
            </a:r>
          </a:p>
          <a:p>
            <a:pPr marL="0" indent="0">
              <a:buNone/>
            </a:pPr>
            <a:r>
              <a:rPr lang="en-US" dirty="0"/>
              <a:t>{(CS, “Database”), (EE, “Database”), (CS, “AI”)}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987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Inverse-rules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inverse rules would compute the following tuples: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Registered</a:t>
            </a:r>
            <a:r>
              <a:rPr lang="en-US" dirty="0"/>
              <a:t>: {(f</a:t>
            </a:r>
            <a:r>
              <a:rPr lang="en-US" baseline="-25000" dirty="0"/>
              <a:t>1</a:t>
            </a:r>
            <a:r>
              <a:rPr lang="en-US" dirty="0"/>
              <a:t>(CS, “Database”), CS), (f</a:t>
            </a:r>
            <a:r>
              <a:rPr lang="en-US" baseline="-25000" dirty="0"/>
              <a:t>1</a:t>
            </a:r>
            <a:r>
              <a:rPr lang="en-US" dirty="0"/>
              <a:t>(EE, “Database”), EE), (f</a:t>
            </a:r>
            <a:r>
              <a:rPr lang="en-US" baseline="-25000" dirty="0"/>
              <a:t>1</a:t>
            </a:r>
            <a:r>
              <a:rPr lang="en-US" dirty="0"/>
              <a:t>(CS, “AI”), CS) }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Enrolled</a:t>
            </a:r>
            <a:r>
              <a:rPr lang="en-US" dirty="0"/>
              <a:t>: {(f</a:t>
            </a:r>
            <a:r>
              <a:rPr lang="en-US" baseline="-25000" dirty="0"/>
              <a:t>1</a:t>
            </a:r>
            <a:r>
              <a:rPr lang="en-US" dirty="0"/>
              <a:t>(CS, “Database”), “Database”), (f</a:t>
            </a:r>
            <a:r>
              <a:rPr lang="en-US" baseline="-25000" dirty="0"/>
              <a:t>1</a:t>
            </a:r>
            <a:r>
              <a:rPr lang="en-US" dirty="0"/>
              <a:t>(EE, “Database”), “Database”), (f</a:t>
            </a:r>
            <a:r>
              <a:rPr lang="en-US" baseline="-25000" dirty="0"/>
              <a:t>1</a:t>
            </a:r>
            <a:r>
              <a:rPr lang="en-US" dirty="0"/>
              <a:t>(CS, “AI”), “AI”)}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Applying the query to these extensions would yield the answers CS and EE.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728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Inverse-rules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/>
              <a:t>Produces maximally-contained rewriting in polynomial time.</a:t>
            </a:r>
          </a:p>
          <a:p>
            <a:r>
              <a:rPr lang="en-US" dirty="0"/>
              <a:t>Conceptually simple and elegant.</a:t>
            </a:r>
          </a:p>
          <a:p>
            <a:r>
              <a:rPr lang="en-US" dirty="0"/>
              <a:t>Using the inverse rules directly for evaluating queries has a significant drawback, since it attempts to re-compute the extensions of the database relations. </a:t>
            </a:r>
          </a:p>
          <a:p>
            <a:r>
              <a:rPr lang="en-US" dirty="0"/>
              <a:t>To obtain a more efficient rewriting from the inverse rules, we must perform additional optimizations such as rule folding and removing irrelevant rules.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1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/>
              <a:t>Query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exploit the materialized view in order to eliminate joins.</a:t>
            </a:r>
          </a:p>
          <a:p>
            <a:r>
              <a:rPr lang="en-US" dirty="0"/>
              <a:t>There may be multiple combinations.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accent1"/>
                </a:solidFill>
              </a:rPr>
              <a:t>select</a:t>
            </a:r>
            <a:r>
              <a:rPr lang="en-US" dirty="0"/>
              <a:t> student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accent1"/>
                </a:solidFill>
              </a:rPr>
              <a:t>from </a:t>
            </a:r>
            <a:r>
              <a:rPr lang="en-US" dirty="0"/>
              <a:t>Teaches, Prof, Graduate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accent1"/>
                </a:solidFill>
              </a:rPr>
              <a:t>where</a:t>
            </a:r>
            <a:r>
              <a:rPr lang="en-US" dirty="0"/>
              <a:t> Prof.name=</a:t>
            </a:r>
            <a:r>
              <a:rPr lang="en-US" dirty="0" err="1"/>
              <a:t>Teaches.prof</a:t>
            </a:r>
            <a:r>
              <a:rPr lang="en-US" dirty="0"/>
              <a:t> and</a:t>
            </a:r>
          </a:p>
          <a:p>
            <a:pPr marL="0" indent="0">
              <a:buNone/>
            </a:pPr>
            <a:r>
              <a:rPr lang="en-US" dirty="0"/>
              <a:t>	           </a:t>
            </a:r>
            <a:r>
              <a:rPr lang="en-US" dirty="0" err="1"/>
              <a:t>Teaches.course</a:t>
            </a:r>
            <a:r>
              <a:rPr lang="en-US" dirty="0"/>
              <a:t>=</a:t>
            </a:r>
            <a:r>
              <a:rPr lang="en-US" dirty="0" err="1"/>
              <a:t>Graduate.course</a:t>
            </a:r>
            <a:r>
              <a:rPr lang="en-US" dirty="0"/>
              <a:t> and 	            	 	           </a:t>
            </a:r>
            <a:r>
              <a:rPr lang="en-US" dirty="0" err="1"/>
              <a:t>Teaches.quarter</a:t>
            </a:r>
            <a:r>
              <a:rPr lang="en-US" dirty="0"/>
              <a:t>=</a:t>
            </a:r>
            <a:r>
              <a:rPr lang="en-US" dirty="0" err="1"/>
              <a:t>Graduate.quarter</a:t>
            </a:r>
            <a:r>
              <a:rPr lang="en-US" dirty="0"/>
              <a:t> and</a:t>
            </a:r>
          </a:p>
          <a:p>
            <a:pPr marL="0" indent="0">
              <a:buNone/>
            </a:pPr>
            <a:r>
              <a:rPr lang="en-US" dirty="0"/>
              <a:t>	          </a:t>
            </a:r>
            <a:r>
              <a:rPr lang="en-US" dirty="0" err="1"/>
              <a:t>Graduate.number</a:t>
            </a:r>
            <a:r>
              <a:rPr lang="en-US" dirty="0"/>
              <a:t> &gt;= 500 and </a:t>
            </a:r>
            <a:r>
              <a:rPr lang="en-US" dirty="0" err="1"/>
              <a:t>Prof.area</a:t>
            </a:r>
            <a:r>
              <a:rPr lang="en-US" dirty="0"/>
              <a:t>="DB".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9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en-US" dirty="0"/>
              <a:t>Query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Our aim here is not to find an equivalent rewriting.</a:t>
            </a:r>
          </a:p>
          <a:p>
            <a:r>
              <a:rPr lang="en-US" dirty="0"/>
              <a:t>We have to find all the rewritings and evaluate their costs in order to select the cheapest plan.</a:t>
            </a:r>
          </a:p>
          <a:p>
            <a:r>
              <a:rPr lang="en-US" dirty="0"/>
              <a:t>In some cases views may not help due to loss of indexes.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dirty="0"/>
              <a:t>Data Integration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52600"/>
            <a:ext cx="5715000" cy="4286250"/>
          </a:xfrm>
        </p:spPr>
      </p:pic>
      <p:cxnSp>
        <p:nvCxnSpPr>
          <p:cNvPr id="8" name="Straight Arrow Connector 7"/>
          <p:cNvCxnSpPr/>
          <p:nvPr/>
        </p:nvCxnSpPr>
        <p:spPr>
          <a:xfrm flipH="1">
            <a:off x="6324600" y="38100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440" y="3443887"/>
            <a:ext cx="1044719" cy="94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3595687"/>
            <a:ext cx="5143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6324600" y="4124325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4145107"/>
            <a:ext cx="609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/>
              <a:t>Data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1" y="1447800"/>
            <a:ext cx="8077200" cy="4572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Mediated Schema</a:t>
            </a:r>
            <a:r>
              <a:rPr lang="en-US" dirty="0"/>
              <a:t>: is a set of “virtual” relations which allows information to be retrieved directly from the original databases.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Wrappers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/>
              <a:t> are custom-built programs that transform data from the source native format to something acceptable to the mediator.</a:t>
            </a:r>
          </a:p>
          <a:p>
            <a:endParaRPr lang="en-US" dirty="0"/>
          </a:p>
          <a:p>
            <a:r>
              <a:rPr lang="en-US" dirty="0"/>
              <a:t>Wrappers have to change if source interface changes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dirty="0"/>
              <a:t>Data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The data integration system</a:t>
            </a:r>
            <a:r>
              <a:rPr lang="en-US" dirty="0"/>
              <a:t>: Translates queries formulated on the mediated schema into ones that refer directly to the source schema.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Some Challenges</a:t>
            </a:r>
          </a:p>
          <a:p>
            <a:pPr>
              <a:lnSpc>
                <a:spcPct val="90000"/>
              </a:lnSpc>
            </a:pPr>
            <a:r>
              <a:rPr lang="en-US" dirty="0"/>
              <a:t>Designing a single mediated schema: Data sources might have different schemas, and might export data in different formats</a:t>
            </a:r>
          </a:p>
          <a:p>
            <a:r>
              <a:rPr lang="en-US" dirty="0"/>
              <a:t>Incomplete data sources: Data at any source might be partial, overlap with others, or even conflict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F2E3-74D8-4CE9-89E5-6B9DD0F8B7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67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4485</TotalTime>
  <Words>3969</Words>
  <Application>Microsoft Macintosh PowerPoint</Application>
  <PresentationFormat>On-screen Show (4:3)</PresentationFormat>
  <Paragraphs>462</Paragraphs>
  <Slides>45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Calibri</vt:lpstr>
      <vt:lpstr>Franklin Gothic Book</vt:lpstr>
      <vt:lpstr>Perpetua</vt:lpstr>
      <vt:lpstr>Verdana</vt:lpstr>
      <vt:lpstr>Wingdings</vt:lpstr>
      <vt:lpstr>Wingdings 2</vt:lpstr>
      <vt:lpstr>Equity</vt:lpstr>
      <vt:lpstr>Answering Queries Using Views:         A Survey</vt:lpstr>
      <vt:lpstr>Motivation</vt:lpstr>
      <vt:lpstr>Query Optimization</vt:lpstr>
      <vt:lpstr>Query Optimization</vt:lpstr>
      <vt:lpstr>Query Optimization</vt:lpstr>
      <vt:lpstr>Query Optimization</vt:lpstr>
      <vt:lpstr>Data Integration</vt:lpstr>
      <vt:lpstr>Data Integration</vt:lpstr>
      <vt:lpstr>Data Integration</vt:lpstr>
      <vt:lpstr>Data Integration</vt:lpstr>
      <vt:lpstr>Data Integration</vt:lpstr>
      <vt:lpstr>Data Integration</vt:lpstr>
      <vt:lpstr>Global-As-View (GAV)</vt:lpstr>
      <vt:lpstr>Global-As-View (GAV)</vt:lpstr>
      <vt:lpstr>Local-As-View (LAV)</vt:lpstr>
      <vt:lpstr>Local-As-View (LAV)</vt:lpstr>
      <vt:lpstr>Comparison of GAV and LAV</vt:lpstr>
      <vt:lpstr>Comparison of GAV and LAV</vt:lpstr>
      <vt:lpstr>Queries and Views: Conjunctive Queries</vt:lpstr>
      <vt:lpstr>Query Containment and Equivalence</vt:lpstr>
      <vt:lpstr>Rewriting of Queries using Views: Equivalent rewriting</vt:lpstr>
      <vt:lpstr>Rewriting of Queries using Views: Maximally-contained rewriting</vt:lpstr>
      <vt:lpstr>Rewriting of Queries using Views: Certain Answers</vt:lpstr>
      <vt:lpstr>Rewriting of Queries using Views: Closed- vs. open-world assumption</vt:lpstr>
      <vt:lpstr>When is a view usable for a query</vt:lpstr>
      <vt:lpstr>When is a view usable for a query</vt:lpstr>
      <vt:lpstr>When is a view usable for a query</vt:lpstr>
      <vt:lpstr>When is a view usable for a query</vt:lpstr>
      <vt:lpstr>When is a view usable for a query</vt:lpstr>
      <vt:lpstr>Answering Queries using Data Integration</vt:lpstr>
      <vt:lpstr>The Bucket Algorithm</vt:lpstr>
      <vt:lpstr>The Bucket Algorithm</vt:lpstr>
      <vt:lpstr>The Bucket Algorithm</vt:lpstr>
      <vt:lpstr>The Bucket Algorithm</vt:lpstr>
      <vt:lpstr>The Bucket Algorithm</vt:lpstr>
      <vt:lpstr>The Bucket Algorithm</vt:lpstr>
      <vt:lpstr>The Bucket Algorithm</vt:lpstr>
      <vt:lpstr>The Bucket Algorithm</vt:lpstr>
      <vt:lpstr>The Bucket Algorithm</vt:lpstr>
      <vt:lpstr>The Bucket Algorithm</vt:lpstr>
      <vt:lpstr>The Inverse-rules Algorithm</vt:lpstr>
      <vt:lpstr>The Inverse-rules Algorithm</vt:lpstr>
      <vt:lpstr>The Inverse-rules Algorithm</vt:lpstr>
      <vt:lpstr>The Inverse-rules Algorithm</vt:lpstr>
      <vt:lpstr>The Inverse-rules Algorithm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Answering Queries Using Views:         A Survey</dc:title>
  <dc:creator>Cathy</dc:creator>
  <cp:lastModifiedBy>Termehchy, Arash</cp:lastModifiedBy>
  <cp:revision>134</cp:revision>
  <dcterms:created xsi:type="dcterms:W3CDTF">2014-04-25T18:37:06Z</dcterms:created>
  <dcterms:modified xsi:type="dcterms:W3CDTF">2019-04-25T03:27:07Z</dcterms:modified>
</cp:coreProperties>
</file>