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9"/>
  </p:notesMasterIdLst>
  <p:sldIdLst>
    <p:sldId id="256" r:id="rId2"/>
    <p:sldId id="257" r:id="rId3"/>
    <p:sldId id="258" r:id="rId4"/>
    <p:sldId id="259" r:id="rId5"/>
    <p:sldId id="260" r:id="rId6"/>
    <p:sldId id="289" r:id="rId7"/>
    <p:sldId id="291" r:id="rId8"/>
    <p:sldId id="290" r:id="rId9"/>
    <p:sldId id="292" r:id="rId10"/>
    <p:sldId id="267" r:id="rId11"/>
    <p:sldId id="261" r:id="rId12"/>
    <p:sldId id="262" r:id="rId13"/>
    <p:sldId id="263" r:id="rId14"/>
    <p:sldId id="264" r:id="rId15"/>
    <p:sldId id="265" r:id="rId16"/>
    <p:sldId id="266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7" r:id="rId36"/>
    <p:sldId id="286" r:id="rId37"/>
    <p:sldId id="288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601"/>
    <p:restoredTop sz="94705"/>
  </p:normalViewPr>
  <p:slideViewPr>
    <p:cSldViewPr snapToGrid="0" snapToObjects="1">
      <p:cViewPr>
        <p:scale>
          <a:sx n="83" d="100"/>
          <a:sy n="83" d="100"/>
        </p:scale>
        <p:origin x="2160" y="8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020D69-F93B-2443-BFE4-A4A017608492}" type="datetimeFigureOut">
              <a:rPr lang="en-US" smtClean="0"/>
              <a:t>5/13/19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17B473-DA44-9349-94AD-C0A09EAAC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824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D77A-6A5C-9C41-A1FE-BFD27D88BEFF}" type="datetimeFigureOut">
              <a:rPr lang="en-US" smtClean="0"/>
              <a:t>5/13/19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F38FE-40DD-9E42-992B-63362ADC4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39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D77A-6A5C-9C41-A1FE-BFD27D88BEFF}" type="datetimeFigureOut">
              <a:rPr lang="en-US" smtClean="0"/>
              <a:t>5/13/19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F38FE-40DD-9E42-992B-63362ADC4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424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D77A-6A5C-9C41-A1FE-BFD27D88BEFF}" type="datetimeFigureOut">
              <a:rPr lang="en-US" smtClean="0"/>
              <a:t>5/13/19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F38FE-40DD-9E42-992B-63362ADC4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048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D77A-6A5C-9C41-A1FE-BFD27D88BEFF}" type="datetimeFigureOut">
              <a:rPr lang="en-US" smtClean="0"/>
              <a:t>5/13/19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F38FE-40DD-9E42-992B-63362ADC4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685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D77A-6A5C-9C41-A1FE-BFD27D88BEFF}" type="datetimeFigureOut">
              <a:rPr lang="en-US" smtClean="0"/>
              <a:t>5/13/19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F38FE-40DD-9E42-992B-63362ADC4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40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D77A-6A5C-9C41-A1FE-BFD27D88BEFF}" type="datetimeFigureOut">
              <a:rPr lang="en-US" smtClean="0"/>
              <a:t>5/13/19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F38FE-40DD-9E42-992B-63362ADC4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64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D77A-6A5C-9C41-A1FE-BFD27D88BEFF}" type="datetimeFigureOut">
              <a:rPr lang="en-US" smtClean="0"/>
              <a:t>5/13/19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F38FE-40DD-9E42-992B-63362ADC4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167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D77A-6A5C-9C41-A1FE-BFD27D88BEFF}" type="datetimeFigureOut">
              <a:rPr lang="en-US" smtClean="0"/>
              <a:t>5/13/19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F38FE-40DD-9E42-992B-63362ADC4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652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D77A-6A5C-9C41-A1FE-BFD27D88BEFF}" type="datetimeFigureOut">
              <a:rPr lang="en-US" smtClean="0"/>
              <a:t>5/13/19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F38FE-40DD-9E42-992B-63362ADC4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041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D77A-6A5C-9C41-A1FE-BFD27D88BEFF}" type="datetimeFigureOut">
              <a:rPr lang="en-US" smtClean="0"/>
              <a:t>5/13/19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F38FE-40DD-9E42-992B-63362ADC4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17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D77A-6A5C-9C41-A1FE-BFD27D88BEFF}" type="datetimeFigureOut">
              <a:rPr lang="en-US" smtClean="0"/>
              <a:t>5/13/19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F38FE-40DD-9E42-992B-63362ADC4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021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DD77A-6A5C-9C41-A1FE-BFD27D88BEFF}" type="datetimeFigureOut">
              <a:rPr lang="en-US" smtClean="0"/>
              <a:t>5/13/19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F38FE-40DD-9E42-992B-63362ADC4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885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="" xmlns:a16="http://schemas.microsoft.com/office/drawing/2014/main" id="{559AE206-7EBA-4D33-8BC9-9D8158553F0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199" y="4525347"/>
            <a:ext cx="6801321" cy="1737360"/>
          </a:xfrm>
        </p:spPr>
        <p:txBody>
          <a:bodyPr anchor="ctr">
            <a:normAutofit/>
          </a:bodyPr>
          <a:lstStyle/>
          <a:p>
            <a:pPr algn="r"/>
            <a:r>
              <a:rPr lang="en-US" sz="3800"/>
              <a:t>Detecting Data Errors:</a:t>
            </a:r>
            <a:br>
              <a:rPr lang="en-US" sz="3800"/>
            </a:br>
            <a:r>
              <a:rPr lang="en-US" sz="3800"/>
              <a:t>Where are we and what needs to be done?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61258" y="4525347"/>
            <a:ext cx="3258675" cy="1737360"/>
          </a:xfrm>
        </p:spPr>
        <p:txBody>
          <a:bodyPr anchor="ctr">
            <a:normAutofit fontScale="92500" lnSpcReduction="10000"/>
          </a:bodyPr>
          <a:lstStyle/>
          <a:p>
            <a:pPr algn="l"/>
            <a:r>
              <a:rPr lang="en-US" dirty="0" err="1" smtClean="0"/>
              <a:t>Ziawasch</a:t>
            </a:r>
            <a:r>
              <a:rPr lang="en-US" dirty="0" smtClean="0"/>
              <a:t> </a:t>
            </a:r>
            <a:r>
              <a:rPr lang="en-US" dirty="0" err="1" smtClean="0"/>
              <a:t>Abedjan</a:t>
            </a:r>
            <a:r>
              <a:rPr lang="en-US" dirty="0" smtClean="0"/>
              <a:t>, </a:t>
            </a:r>
            <a:r>
              <a:rPr lang="en-US" smtClean="0"/>
              <a:t>Xu Chu, </a:t>
            </a:r>
            <a:r>
              <a:rPr lang="en-US" dirty="0" smtClean="0"/>
              <a:t>Dong Deng, Raul Castro Fernandez, </a:t>
            </a:r>
            <a:r>
              <a:rPr lang="en-US" dirty="0" err="1" smtClean="0"/>
              <a:t>Ihab</a:t>
            </a:r>
            <a:r>
              <a:rPr lang="en-US" dirty="0" smtClean="0"/>
              <a:t> F. </a:t>
            </a:r>
            <a:r>
              <a:rPr lang="en-US" dirty="0" err="1" smtClean="0"/>
              <a:t>Ilyas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Mourad</a:t>
            </a:r>
            <a:r>
              <a:rPr lang="en-US" dirty="0" smtClean="0"/>
              <a:t> </a:t>
            </a:r>
            <a:r>
              <a:rPr lang="en-US" dirty="0" err="1" smtClean="0"/>
              <a:t>Ouzzani</a:t>
            </a:r>
            <a:r>
              <a:rPr lang="en-US" dirty="0" smtClean="0"/>
              <a:t>, Paolo </a:t>
            </a:r>
            <a:r>
              <a:rPr lang="en-US" dirty="0" err="1" smtClean="0"/>
              <a:t>Papotti</a:t>
            </a:r>
            <a:r>
              <a:rPr lang="en-US" dirty="0"/>
              <a:t>,</a:t>
            </a:r>
            <a:r>
              <a:rPr lang="en-US" dirty="0" smtClean="0"/>
              <a:t> Michael </a:t>
            </a:r>
            <a:r>
              <a:rPr lang="en-US" dirty="0" err="1" smtClean="0"/>
              <a:t>Stonebraker</a:t>
            </a:r>
            <a:r>
              <a:rPr lang="en-US" dirty="0" smtClean="0"/>
              <a:t>, Nan Tang</a:t>
            </a:r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="" xmlns:a16="http://schemas.microsoft.com/office/drawing/2014/main" id="{6437D937-A7F1-4011-92B4-328E5BE1B16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="" xmlns:a16="http://schemas.microsoft.com/office/drawing/2014/main" id="{B672F332-AF08-46C6-94F0-77684310D7B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="" xmlns:a16="http://schemas.microsoft.com/office/drawing/2014/main" id="{34244EF8-D73A-40E1-BE73-D46E6B4B04E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="" xmlns:a16="http://schemas.microsoft.com/office/drawing/2014/main" id="{AB84D7E8-4ECB-42D7-ADBF-01689B0F24A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="" xmlns:a16="http://schemas.microsoft.com/office/drawing/2014/main" id="{9E8E38ED-369A-44C2-B635-0BED0E48A6E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403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sets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97814"/>
            <a:ext cx="10515600" cy="3406960"/>
          </a:xfrm>
        </p:spPr>
      </p:pic>
    </p:spTree>
    <p:extLst>
      <p:ext uri="{BB962C8B-B14F-4D97-AF65-F5344CB8AC3E}">
        <p14:creationId xmlns:p14="http://schemas.microsoft.com/office/powerpoint/2010/main" val="211856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Sets(cont.)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MIT VPF</a:t>
            </a:r>
          </a:p>
          <a:p>
            <a:r>
              <a:rPr lang="en-US" dirty="0" smtClean="0"/>
              <a:t>A procurement database which contains information about vendors and individuals that supply MIT with products and services.</a:t>
            </a:r>
          </a:p>
          <a:p>
            <a:r>
              <a:rPr lang="en-US" dirty="0" smtClean="0"/>
              <a:t>Errors are introduced due to inconsistent formatting </a:t>
            </a:r>
          </a:p>
          <a:p>
            <a:r>
              <a:rPr lang="en-US" dirty="0" smtClean="0"/>
              <a:t>To obtain ground truth for this data set, employees of VPF manually curated a random sample of 13,603 records (more than half of the data set) and marked erroneous fields.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07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Sets(cont.)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Merck</a:t>
            </a:r>
          </a:p>
          <a:p>
            <a:r>
              <a:rPr lang="en-US" dirty="0"/>
              <a:t>A</a:t>
            </a:r>
            <a:r>
              <a:rPr lang="en-US" dirty="0" smtClean="0"/>
              <a:t> data set that describes IT services and software systems within the company that are managed by third parties.</a:t>
            </a:r>
          </a:p>
          <a:p>
            <a:r>
              <a:rPr lang="en-US" dirty="0" smtClean="0"/>
              <a:t>Errors are introduced as different parties adds information to the database which creates </a:t>
            </a:r>
            <a:r>
              <a:rPr lang="en-US" dirty="0" err="1" smtClean="0"/>
              <a:t>colomns</a:t>
            </a:r>
            <a:r>
              <a:rPr lang="en-US" dirty="0" smtClean="0"/>
              <a:t> that are not consistently formatted.</a:t>
            </a:r>
          </a:p>
          <a:p>
            <a:r>
              <a:rPr lang="en-US" dirty="0" smtClean="0"/>
              <a:t>Merck provided the custom cleaning script that they used to produce a cleaned version of the data set and used this version as ground truth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88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Sets(cont.)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Animal</a:t>
            </a:r>
          </a:p>
          <a:p>
            <a:r>
              <a:rPr lang="en-US" dirty="0"/>
              <a:t>D</a:t>
            </a:r>
            <a:r>
              <a:rPr lang="en-US" dirty="0" smtClean="0"/>
              <a:t>ata set was provided by scientists at UC Berkeley who are studying the effects of firewood cutting on small terrestrial vertebrates. </a:t>
            </a:r>
          </a:p>
          <a:p>
            <a:r>
              <a:rPr lang="en-US" dirty="0" smtClean="0"/>
              <a:t>Data is entered manually</a:t>
            </a:r>
          </a:p>
          <a:p>
            <a:r>
              <a:rPr lang="en-US" dirty="0" smtClean="0"/>
              <a:t>Errors such as shifted fields and wrong numeric values were introduced to the data set</a:t>
            </a:r>
          </a:p>
          <a:p>
            <a:r>
              <a:rPr lang="en-US" dirty="0"/>
              <a:t>S</a:t>
            </a:r>
            <a:r>
              <a:rPr lang="en-US" dirty="0" smtClean="0"/>
              <a:t>cientists identified and corrected several hundreds erroneous cells in the data set. </a:t>
            </a:r>
          </a:p>
          <a:p>
            <a:r>
              <a:rPr lang="en-US" dirty="0" smtClean="0"/>
              <a:t>We use the manually cleaned data set as ground truth.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40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Sets(cont.)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Rayyan</a:t>
            </a:r>
            <a:r>
              <a:rPr lang="en-US" dirty="0" smtClean="0"/>
              <a:t> Bib</a:t>
            </a:r>
          </a:p>
          <a:p>
            <a:r>
              <a:rPr lang="en-US" dirty="0" smtClean="0"/>
              <a:t>Database which consists of systematic reviews.</a:t>
            </a:r>
          </a:p>
          <a:p>
            <a:r>
              <a:rPr lang="en-US" dirty="0" smtClean="0"/>
              <a:t>Users searches multiple databases using multiple queries</a:t>
            </a:r>
          </a:p>
          <a:p>
            <a:r>
              <a:rPr lang="en-US" dirty="0" smtClean="0"/>
              <a:t>Prone to errors as reference are coming from outside and user can manually manipulate these citations.</a:t>
            </a:r>
          </a:p>
          <a:p>
            <a:r>
              <a:rPr lang="en-US" dirty="0" smtClean="0"/>
              <a:t>To obtain ground truth, Manually checked 1000 references from </a:t>
            </a:r>
            <a:r>
              <a:rPr lang="en-US" dirty="0" err="1" smtClean="0"/>
              <a:t>rayyans</a:t>
            </a:r>
            <a:r>
              <a:rPr lang="en-US" dirty="0" smtClean="0"/>
              <a:t> database and marked erroneous cells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36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Sets(cont.)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BlackOak</a:t>
            </a:r>
            <a:endParaRPr lang="en-US" dirty="0" smtClean="0"/>
          </a:p>
          <a:p>
            <a:r>
              <a:rPr lang="en-US" dirty="0" smtClean="0"/>
              <a:t>Address database</a:t>
            </a:r>
          </a:p>
          <a:p>
            <a:r>
              <a:rPr lang="en-US" dirty="0" smtClean="0"/>
              <a:t>Errors in this database are randomly distributed</a:t>
            </a:r>
          </a:p>
          <a:p>
            <a:r>
              <a:rPr lang="en-US" dirty="0" smtClean="0"/>
              <a:t>Included to study the difference in error detection performance between real-world address data sets and a synthetic data set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12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Errors types present in the data sets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48701"/>
            <a:ext cx="10515600" cy="4305185"/>
          </a:xfrm>
        </p:spPr>
      </p:pic>
    </p:spTree>
    <p:extLst>
      <p:ext uri="{BB962C8B-B14F-4D97-AF65-F5344CB8AC3E}">
        <p14:creationId xmlns:p14="http://schemas.microsoft.com/office/powerpoint/2010/main" val="120026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Cleaning Tools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901" y="2202571"/>
            <a:ext cx="10515600" cy="3778419"/>
          </a:xfrm>
        </p:spPr>
      </p:pic>
    </p:spTree>
    <p:extLst>
      <p:ext uri="{BB962C8B-B14F-4D97-AF65-F5344CB8AC3E}">
        <p14:creationId xmlns:p14="http://schemas.microsoft.com/office/powerpoint/2010/main" val="89775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Outlier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Tools detect data values which do not follow statistical </a:t>
            </a:r>
            <a:r>
              <a:rPr lang="en-US" dirty="0" err="1" smtClean="0"/>
              <a:t>distributionD</a:t>
            </a:r>
            <a:endParaRPr lang="en-US" dirty="0" smtClean="0"/>
          </a:p>
          <a:p>
            <a:r>
              <a:rPr lang="en-US" dirty="0" err="1" smtClean="0"/>
              <a:t>Dboost</a:t>
            </a:r>
            <a:r>
              <a:rPr lang="en-US" dirty="0" smtClean="0"/>
              <a:t> uses integrates several algorithms like histograms, Gaussian and multivariate Gaussian mixtures which are widely used for Outlier detection.</a:t>
            </a:r>
          </a:p>
          <a:p>
            <a:r>
              <a:rPr lang="en-US" dirty="0" err="1"/>
              <a:t>D</a:t>
            </a:r>
            <a:r>
              <a:rPr lang="en-US" dirty="0" err="1" smtClean="0"/>
              <a:t>Boost</a:t>
            </a:r>
            <a:r>
              <a:rPr lang="en-US" dirty="0" smtClean="0"/>
              <a:t> decomposes run-on data types into their constituent pieces.</a:t>
            </a:r>
          </a:p>
        </p:txBody>
      </p:sp>
    </p:spTree>
    <p:extLst>
      <p:ext uri="{BB962C8B-B14F-4D97-AF65-F5344CB8AC3E}">
        <p14:creationId xmlns:p14="http://schemas.microsoft.com/office/powerpoint/2010/main" val="122730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Rule-based Error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Tools detect error by depending on data quality rules.</a:t>
            </a:r>
          </a:p>
          <a:p>
            <a:r>
              <a:rPr lang="en-US" dirty="0" smtClean="0"/>
              <a:t>Used DC-clean which focuses on denial constraints.</a:t>
            </a:r>
          </a:p>
          <a:p>
            <a:r>
              <a:rPr lang="en-US" dirty="0" smtClean="0"/>
              <a:t>DC supports commonly used constraint languages.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8D70B121-56F4-4848-B38B-182089D909F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accent1"/>
                </a:solidFill>
              </a:rPr>
              <a:t>Goal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2D72A2C9-F3CA-4216-8BAD-FA4C970C3C4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/>
              <a:t> Are these tools robust enough to capture most errors in real-world data sets?</a:t>
            </a:r>
          </a:p>
          <a:p>
            <a:endParaRPr lang="en-US" sz="2400"/>
          </a:p>
          <a:p>
            <a:r>
              <a:rPr lang="en-US" sz="2400"/>
              <a:t>What is the best strategy to holistically run multiple tools to optimize the detection effort?</a:t>
            </a:r>
          </a:p>
        </p:txBody>
      </p:sp>
    </p:spTree>
    <p:extLst>
      <p:ext uri="{BB962C8B-B14F-4D97-AF65-F5344CB8AC3E}">
        <p14:creationId xmlns:p14="http://schemas.microsoft.com/office/powerpoint/2010/main" val="197901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Pattern-based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OpenRefine</a:t>
            </a:r>
            <a:r>
              <a:rPr lang="en-US" dirty="0" smtClean="0"/>
              <a:t> is an open source data wrangling tool</a:t>
            </a:r>
          </a:p>
          <a:p>
            <a:r>
              <a:rPr lang="en-US" dirty="0" smtClean="0"/>
              <a:t>It has faceting and filtering operations</a:t>
            </a:r>
          </a:p>
          <a:p>
            <a:r>
              <a:rPr lang="en-US" dirty="0" smtClean="0"/>
              <a:t>user gives one column for faceting and </a:t>
            </a:r>
            <a:r>
              <a:rPr lang="en-US" dirty="0" err="1" smtClean="0"/>
              <a:t>OpenRefine</a:t>
            </a:r>
            <a:r>
              <a:rPr lang="en-US" dirty="0" smtClean="0"/>
              <a:t> generates a widget that has all distinct values in this column and their number of occurrences</a:t>
            </a:r>
          </a:p>
          <a:p>
            <a:r>
              <a:rPr lang="en-US" dirty="0" smtClean="0"/>
              <a:t>Also, has editing operation in which user can edit one cell at a time and can also edit a text facet and all cells will be updated.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5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Pattern-based Detection(Cont.)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Trifacta</a:t>
            </a:r>
            <a:r>
              <a:rPr lang="en-US" dirty="0" smtClean="0"/>
              <a:t> is the commercial descendant of data wrangler.</a:t>
            </a:r>
          </a:p>
          <a:p>
            <a:r>
              <a:rPr lang="en-US" dirty="0" smtClean="0"/>
              <a:t>Can predict and apply various syntactic data transformations for data preparations and data cleaning</a:t>
            </a:r>
          </a:p>
          <a:p>
            <a:r>
              <a:rPr lang="en-US" dirty="0" smtClean="0"/>
              <a:t>Uses frequent analysis to apply most and least frequent values.</a:t>
            </a:r>
          </a:p>
          <a:p>
            <a:r>
              <a:rPr lang="en-US" dirty="0" smtClean="0"/>
              <a:t>Can map each column </a:t>
            </a:r>
            <a:r>
              <a:rPr lang="en-US" dirty="0"/>
              <a:t>t</a:t>
            </a:r>
            <a:r>
              <a:rPr lang="en-US" dirty="0" smtClean="0"/>
              <a:t>o prominent data type and identifies values which do not fit the data type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54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Pattern-based Detection(Cont.)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KATARA depends on external knowledge base like </a:t>
            </a:r>
            <a:r>
              <a:rPr lang="en-US" dirty="0" err="1" smtClean="0"/>
              <a:t>Yago</a:t>
            </a:r>
            <a:r>
              <a:rPr lang="en-US" dirty="0" smtClean="0"/>
              <a:t> and detects and corrects error which violate a semantic pattern</a:t>
            </a:r>
          </a:p>
          <a:p>
            <a:r>
              <a:rPr lang="en-US" dirty="0" smtClean="0"/>
              <a:t>Identifies the type of a column and relations between two columns and validates the value using the knowledge database.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3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Pattern-based Detection(Cont.)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Pentaho provides a graphical interface where the data wrangling process can be orchestrated through creating a directed graph of ETL operations. </a:t>
            </a:r>
          </a:p>
          <a:p>
            <a:endParaRPr lang="en-US" dirty="0"/>
          </a:p>
          <a:p>
            <a:r>
              <a:rPr lang="en-US" dirty="0" smtClean="0"/>
              <a:t>Any data manipulation or rule validation operation can be added as a node into the ETL pipeline.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71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Pattern-based Detection(Cont.)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KNIME integrates various components for machine learning and data mining through its </a:t>
            </a:r>
            <a:r>
              <a:rPr lang="en-US" dirty="0" smtClean="0"/>
              <a:t>modular </a:t>
            </a:r>
            <a:r>
              <a:rPr lang="en-US" dirty="0"/>
              <a:t>data pipelining </a:t>
            </a:r>
            <a:r>
              <a:rPr lang="en-US" dirty="0" smtClean="0"/>
              <a:t>concept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72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Duplicate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Tamr</a:t>
            </a:r>
            <a:r>
              <a:rPr lang="en-US" dirty="0" smtClean="0"/>
              <a:t> is based on machine learning models that learn duplicate features through expert sourcing and similarity metrics.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46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Combination of Multiple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Union All and Min-k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dirty="0" smtClean="0"/>
              <a:t>Union all takes the union of the errors emitted by all tools</a:t>
            </a:r>
          </a:p>
          <a:p>
            <a:endParaRPr lang="en-US" dirty="0" smtClean="0"/>
          </a:p>
          <a:p>
            <a:r>
              <a:rPr lang="en-US" dirty="0" smtClean="0"/>
              <a:t>Min-k considers as errors those errors detected by at least k-tools while excluding those detected by less than k tools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8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Combination of Multiple Tools(Cont.)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Ordering Based on precision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Performance of a tool can be measured by precision and recall in detecting errors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Difficult to compute recall without knowing the errors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Easy to estimate precision precision and acts as a proxy for the importance of the tool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Designed an algorithm to estimate the precision for each tool.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57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Evaluation Metrics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 smtClean="0"/>
              <a:t>Efficency</a:t>
            </a:r>
            <a:r>
              <a:rPr lang="en-US" dirty="0" smtClean="0"/>
              <a:t> of of the tool is determined by the accuracy in finding the potential errors using precision and recall, defined as follows: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4724" y="3637756"/>
            <a:ext cx="6823337" cy="1134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5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Individual Tools Effectiveness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692" y="2637691"/>
            <a:ext cx="11008809" cy="2984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59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8D70B121-56F4-4848-B38B-182089D909F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Current State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2D72A2C9-F3CA-4216-8BAD-FA4C970C3C4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/>
              <a:t>Rule-based detection algorithms </a:t>
            </a:r>
          </a:p>
          <a:p>
            <a:r>
              <a:rPr lang="en-US" sz="2400"/>
              <a:t>Pattern enforcement and transformation tools</a:t>
            </a:r>
          </a:p>
          <a:p>
            <a:r>
              <a:rPr lang="en-US" sz="2400"/>
              <a:t>Quantitative error detection algorithms</a:t>
            </a:r>
          </a:p>
          <a:p>
            <a:r>
              <a:rPr lang="en-US" sz="2400"/>
              <a:t>Record linkage and de-duplication algorithms</a:t>
            </a:r>
          </a:p>
        </p:txBody>
      </p:sp>
    </p:spTree>
    <p:extLst>
      <p:ext uri="{BB962C8B-B14F-4D97-AF65-F5344CB8AC3E}">
        <p14:creationId xmlns:p14="http://schemas.microsoft.com/office/powerpoint/2010/main" val="299795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Tool Combination Effectiveness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Higher recall but the precision suffer significantly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To maximize precision a natural approach is to use a min-k voting system.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But increasing K will increase precision and lose recall.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33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698" y="1206193"/>
            <a:ext cx="7336140" cy="4351338"/>
          </a:xfrm>
        </p:spPr>
      </p:pic>
    </p:spTree>
    <p:extLst>
      <p:ext uri="{BB962C8B-B14F-4D97-AF65-F5344CB8AC3E}">
        <p14:creationId xmlns:p14="http://schemas.microsoft.com/office/powerpoint/2010/main" val="66923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main problem of the min-k approach is that it depends on a manually picked k, which can depend on the given data set and the set of tools.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20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 smtClean="0"/>
              <a:t>Ordering based on Benefit and User Validation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b="1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370224"/>
            <a:ext cx="10058400" cy="3941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2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 Specific Tools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0676" y="2772697"/>
            <a:ext cx="7188278" cy="1264444"/>
          </a:xfrm>
        </p:spPr>
      </p:pic>
    </p:spTree>
    <p:extLst>
      <p:ext uri="{BB962C8B-B14F-4D97-AF65-F5344CB8AC3E}">
        <p14:creationId xmlns:p14="http://schemas.microsoft.com/office/powerpoint/2010/main" val="71262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Enrichment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756" y="2557220"/>
            <a:ext cx="8410487" cy="1820661"/>
          </a:xfrm>
        </p:spPr>
      </p:pic>
    </p:spTree>
    <p:extLst>
      <p:ext uri="{BB962C8B-B14F-4D97-AF65-F5344CB8AC3E}">
        <p14:creationId xmlns:p14="http://schemas.microsoft.com/office/powerpoint/2010/main" val="150092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no single dominant tool for the various data sets and diversified types of errors.</a:t>
            </a:r>
          </a:p>
          <a:p>
            <a:r>
              <a:rPr lang="en-US" dirty="0" smtClean="0"/>
              <a:t>Picking the right order in applying the tools can improve the precision and help reduce the cost of validation by humans. </a:t>
            </a:r>
          </a:p>
          <a:p>
            <a:r>
              <a:rPr lang="en-US" dirty="0" smtClean="0"/>
              <a:t>Domain specific tools can achieve high precision and recall compared to general-purpose tools.</a:t>
            </a:r>
          </a:p>
          <a:p>
            <a:r>
              <a:rPr lang="en-US" dirty="0" smtClean="0"/>
              <a:t>Rule-based systems and duplicate detection benefited from data enrichment.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46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84543" y="2007945"/>
            <a:ext cx="4138048" cy="1711649"/>
          </a:xfrm>
        </p:spPr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39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8D70B121-56F4-4848-B38B-182089D909F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accent1"/>
                </a:solidFill>
              </a:rPr>
              <a:t>Challenges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2D72A2C9-F3CA-4216-8BAD-FA4C970C3C4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/>
              <a:t>Synthetic data and errors</a:t>
            </a:r>
          </a:p>
          <a:p>
            <a:r>
              <a:rPr lang="en-US" sz="2400"/>
              <a:t>Combination of error types and tools</a:t>
            </a:r>
          </a:p>
          <a:p>
            <a:r>
              <a:rPr lang="en-US" sz="2400"/>
              <a:t>Human involvement</a:t>
            </a:r>
          </a:p>
        </p:txBody>
      </p:sp>
    </p:spTree>
    <p:extLst>
      <p:ext uri="{BB962C8B-B14F-4D97-AF65-F5344CB8AC3E}">
        <p14:creationId xmlns:p14="http://schemas.microsoft.com/office/powerpoint/2010/main" val="379802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823AC064-BC96-4F32-8AE1-B2FD3875482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34348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6073" y="466578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Types of Data Errors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7E7C77BC-7138-40B1-A15B-20F57A49462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144863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404" y="2509911"/>
            <a:ext cx="9994092" cy="3997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40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Outliers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2357" y="1825625"/>
            <a:ext cx="3187285" cy="4351338"/>
          </a:xfrm>
        </p:spPr>
      </p:pic>
    </p:spTree>
    <p:extLst>
      <p:ext uri="{BB962C8B-B14F-4D97-AF65-F5344CB8AC3E}">
        <p14:creationId xmlns:p14="http://schemas.microsoft.com/office/powerpoint/2010/main" val="695748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Duplicates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8918" y="1987590"/>
            <a:ext cx="7279731" cy="3483312"/>
          </a:xfrm>
        </p:spPr>
      </p:pic>
    </p:spTree>
    <p:extLst>
      <p:ext uri="{BB962C8B-B14F-4D97-AF65-F5344CB8AC3E}">
        <p14:creationId xmlns:p14="http://schemas.microsoft.com/office/powerpoint/2010/main" val="1353930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Violation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 </a:t>
            </a:r>
            <a:r>
              <a:rPr lang="en-US" dirty="0"/>
              <a:t>to values that violate any kind of integrity constraints, such as Not Null constraints and Uniqueness constraints</a:t>
            </a:r>
          </a:p>
        </p:txBody>
      </p:sp>
    </p:spTree>
    <p:extLst>
      <p:ext uri="{BB962C8B-B14F-4D97-AF65-F5344CB8AC3E}">
        <p14:creationId xmlns:p14="http://schemas.microsoft.com/office/powerpoint/2010/main" val="1059448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 Violation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 </a:t>
            </a:r>
            <a:r>
              <a:rPr lang="en-US" dirty="0"/>
              <a:t>to values that violate syntactic and semantic constraints</a:t>
            </a:r>
          </a:p>
        </p:txBody>
      </p:sp>
    </p:spTree>
    <p:extLst>
      <p:ext uri="{BB962C8B-B14F-4D97-AF65-F5344CB8AC3E}">
        <p14:creationId xmlns:p14="http://schemas.microsoft.com/office/powerpoint/2010/main" val="2041516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2131</TotalTime>
  <Words>1030</Words>
  <Application>Microsoft Macintosh PowerPoint</Application>
  <PresentationFormat>Widescreen</PresentationFormat>
  <Paragraphs>121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1" baseType="lpstr">
      <vt:lpstr>Calibri</vt:lpstr>
      <vt:lpstr>Calibri Light</vt:lpstr>
      <vt:lpstr>Arial</vt:lpstr>
      <vt:lpstr>Office Theme</vt:lpstr>
      <vt:lpstr>Detecting Data Errors: Where are we and what needs to be done?</vt:lpstr>
      <vt:lpstr>Goal</vt:lpstr>
      <vt:lpstr>Current State</vt:lpstr>
      <vt:lpstr>Challenges</vt:lpstr>
      <vt:lpstr>Types of Data Errors</vt:lpstr>
      <vt:lpstr>Outliers</vt:lpstr>
      <vt:lpstr>Duplicates</vt:lpstr>
      <vt:lpstr>Rule Violation</vt:lpstr>
      <vt:lpstr>Patter Violation</vt:lpstr>
      <vt:lpstr>Data sets</vt:lpstr>
      <vt:lpstr>Data Sets(cont.)</vt:lpstr>
      <vt:lpstr>Data Sets(cont.)</vt:lpstr>
      <vt:lpstr>Data Sets(cont.)</vt:lpstr>
      <vt:lpstr>Data Sets(cont.)</vt:lpstr>
      <vt:lpstr>Data Sets(cont.)</vt:lpstr>
      <vt:lpstr>Errors types present in the data sets</vt:lpstr>
      <vt:lpstr>Data Cleaning Tools</vt:lpstr>
      <vt:lpstr>Outlier Detection</vt:lpstr>
      <vt:lpstr>Rule-based Error Detection</vt:lpstr>
      <vt:lpstr>Pattern-based Detection</vt:lpstr>
      <vt:lpstr>Pattern-based Detection(Cont.)</vt:lpstr>
      <vt:lpstr>Pattern-based Detection(Cont.)</vt:lpstr>
      <vt:lpstr>Pattern-based Detection(Cont.)</vt:lpstr>
      <vt:lpstr>Pattern-based Detection(Cont.)</vt:lpstr>
      <vt:lpstr>Duplicate Detection</vt:lpstr>
      <vt:lpstr>Combination of Multiple Tools</vt:lpstr>
      <vt:lpstr>Combination of Multiple Tools(Cont.)</vt:lpstr>
      <vt:lpstr>Experiments</vt:lpstr>
      <vt:lpstr>Experiments(Cont.)</vt:lpstr>
      <vt:lpstr>Experiments(Cont.)</vt:lpstr>
      <vt:lpstr>PowerPoint Presentation</vt:lpstr>
      <vt:lpstr>Experiments(Cont.)</vt:lpstr>
      <vt:lpstr>Experiments(Cont.)</vt:lpstr>
      <vt:lpstr>Domain Specific Tools</vt:lpstr>
      <vt:lpstr>Enrichment</vt:lpstr>
      <vt:lpstr>Conclusions</vt:lpstr>
      <vt:lpstr>Thank You!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Detecting Data Errors: Where are we and what needs to be done?</dc:title>
  <dc:creator>Microsoft Office User</dc:creator>
  <cp:lastModifiedBy>Microsoft Office User</cp:lastModifiedBy>
  <cp:revision>35</cp:revision>
  <dcterms:created xsi:type="dcterms:W3CDTF">2019-05-10T07:32:19Z</dcterms:created>
  <dcterms:modified xsi:type="dcterms:W3CDTF">2019-05-14T13:28:04Z</dcterms:modified>
</cp:coreProperties>
</file>