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9" r:id="rId4"/>
    <p:sldId id="261" r:id="rId5"/>
    <p:sldId id="308" r:id="rId6"/>
    <p:sldId id="262" r:id="rId7"/>
    <p:sldId id="280" r:id="rId8"/>
    <p:sldId id="264" r:id="rId9"/>
    <p:sldId id="281" r:id="rId10"/>
    <p:sldId id="309" r:id="rId11"/>
    <p:sldId id="265" r:id="rId12"/>
    <p:sldId id="272" r:id="rId13"/>
    <p:sldId id="310" r:id="rId14"/>
    <p:sldId id="270" r:id="rId15"/>
    <p:sldId id="271" r:id="rId16"/>
    <p:sldId id="273" r:id="rId17"/>
    <p:sldId id="276" r:id="rId18"/>
    <p:sldId id="277" r:id="rId19"/>
    <p:sldId id="311" r:id="rId20"/>
    <p:sldId id="282" r:id="rId21"/>
    <p:sldId id="283" r:id="rId22"/>
    <p:sldId id="284" r:id="rId23"/>
    <p:sldId id="285" r:id="rId24"/>
    <p:sldId id="312" r:id="rId25"/>
    <p:sldId id="288" r:id="rId26"/>
    <p:sldId id="301" r:id="rId27"/>
    <p:sldId id="302" r:id="rId28"/>
    <p:sldId id="303" r:id="rId29"/>
    <p:sldId id="293" r:id="rId30"/>
    <p:sldId id="304" r:id="rId31"/>
    <p:sldId id="306" r:id="rId32"/>
    <p:sldId id="313" r:id="rId33"/>
    <p:sldId id="296" r:id="rId34"/>
    <p:sldId id="297" r:id="rId35"/>
    <p:sldId id="307" r:id="rId36"/>
    <p:sldId id="298" r:id="rId37"/>
    <p:sldId id="314" r:id="rId38"/>
    <p:sldId id="315" r:id="rId39"/>
    <p:sldId id="258" r:id="rId40"/>
    <p:sldId id="316" r:id="rId41"/>
    <p:sldId id="260" r:id="rId42"/>
    <p:sldId id="317" r:id="rId43"/>
    <p:sldId id="318" r:id="rId44"/>
    <p:sldId id="263" r:id="rId45"/>
    <p:sldId id="319" r:id="rId46"/>
    <p:sldId id="320" r:id="rId47"/>
    <p:sldId id="266" r:id="rId48"/>
    <p:sldId id="267" r:id="rId49"/>
    <p:sldId id="268" r:id="rId50"/>
    <p:sldId id="269" r:id="rId51"/>
    <p:sldId id="321" r:id="rId52"/>
    <p:sldId id="322" r:id="rId53"/>
    <p:sldId id="323" r:id="rId54"/>
    <p:sldId id="324" r:id="rId55"/>
    <p:sldId id="274" r:id="rId56"/>
    <p:sldId id="275" r:id="rId57"/>
    <p:sldId id="325" r:id="rId58"/>
    <p:sldId id="326" r:id="rId59"/>
    <p:sldId id="278" r:id="rId60"/>
    <p:sldId id="279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803"/>
  </p:normalViewPr>
  <p:slideViewPr>
    <p:cSldViewPr snapToGrid="0" snapToObjects="1">
      <p:cViewPr varScale="1">
        <p:scale>
          <a:sx n="102" d="100"/>
          <a:sy n="102" d="100"/>
        </p:scale>
        <p:origin x="13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DA277-A715-EC4F-82DF-2E0066DC15BC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2A13A-DCE9-5C47-A3C8-15AED6B87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97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05BB9-2748-E04F-9D94-7AB962C4F043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641D8-23A4-5742-B9F4-0388B08D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82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641D8-23A4-5742-B9F4-0388B08DFA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7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17504FD-4E1F-374E-83A5-46CB39219DE1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7A91-7C20-5E42-BC01-CDB62E822D02}" type="datetime1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F554-95F8-DE48-893B-531D48D8CC67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34C5-8F4A-F34F-B286-1BB413654F97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87C70B65-9B36-0849-A3C2-9953D00C319E}" type="datetime1">
              <a:rPr lang="en-US" smtClean="0"/>
              <a:t>6/3/19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AE93-4D8E-454D-8A89-E927DD63AA3F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1B257D9A-ED86-734A-8BEA-C5B763549B4B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535E-D00C-7548-B91E-EF13A3CBB96C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C827F-533F-F14F-A361-32FE57ABBC23}" type="datetime1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E766-2EB1-9F45-A227-D879B9FB589E}" type="datetime1">
              <a:rPr lang="en-US" smtClean="0"/>
              <a:t>6/3/19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6DC4-C200-584A-9C24-962E577E1DE6}" type="datetime1">
              <a:rPr lang="en-US" smtClean="0"/>
              <a:t>6/3/19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D360-E4F8-F94E-86A7-6F6EE6883539}" type="datetime1">
              <a:rPr lang="en-US" smtClean="0"/>
              <a:t>6/3/19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A18E-9AD0-E847-A3C2-70887A1CCCE4}" type="datetime1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417681-AC30-E149-9835-DB4CFF348940}" type="datetime1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2043684"/>
            <a:ext cx="8147304" cy="134416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Differential Privacy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3413903"/>
            <a:ext cx="8147304" cy="66751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December 2, 2014</a:t>
            </a: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048B6-A818-F945-B9E9-FCA0D79C3B7E}"/>
              </a:ext>
            </a:extLst>
          </p:cNvPr>
          <p:cNvSpPr txBox="1"/>
          <p:nvPr/>
        </p:nvSpPr>
        <p:spPr>
          <a:xfrm>
            <a:off x="6586538" y="5429249"/>
            <a:ext cx="324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Presented by: </a:t>
            </a:r>
          </a:p>
          <a:p>
            <a:r>
              <a:rPr lang="en-US" sz="2000" dirty="0"/>
              <a:t>Praveen Ilango</a:t>
            </a:r>
          </a:p>
        </p:txBody>
      </p:sp>
    </p:spTree>
    <p:extLst>
      <p:ext uri="{BB962C8B-B14F-4D97-AF65-F5344CB8AC3E}">
        <p14:creationId xmlns:p14="http://schemas.microsoft.com/office/powerpoint/2010/main" val="152937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b="1" u="sng" dirty="0"/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Past attempts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b="1" i="1" dirty="0"/>
          </a:p>
          <a:p>
            <a:pPr>
              <a:buFont typeface="Arial"/>
              <a:buChar char="•"/>
            </a:pPr>
            <a:r>
              <a:rPr lang="en-US" b="1" i="1" dirty="0"/>
              <a:t>Large query sets</a:t>
            </a:r>
            <a:r>
              <a:rPr lang="en-US" b="1" dirty="0"/>
              <a:t>: </a:t>
            </a:r>
            <a:r>
              <a:rPr lang="en-US" dirty="0"/>
              <a:t>Forbid queries about specific individuals.</a:t>
            </a:r>
          </a:p>
          <a:p>
            <a:pPr lvl="1">
              <a:buFont typeface="Arial"/>
              <a:buChar char="•"/>
            </a:pPr>
            <a:r>
              <a:rPr lang="en-US" dirty="0"/>
              <a:t>Non-specific queries can still reveal information.</a:t>
            </a:r>
          </a:p>
          <a:p>
            <a:pPr>
              <a:buFont typeface="Arial"/>
              <a:buChar char="•"/>
            </a:pPr>
            <a:r>
              <a:rPr lang="en-US" b="1" i="1" dirty="0"/>
              <a:t>Query auditing</a:t>
            </a:r>
            <a:r>
              <a:rPr lang="en-US" b="1" dirty="0"/>
              <a:t>: </a:t>
            </a:r>
            <a:r>
              <a:rPr lang="en-US" dirty="0"/>
              <a:t>Determine by analysis if a set of queries will reveal information about individuals.</a:t>
            </a:r>
          </a:p>
          <a:p>
            <a:pPr lvl="1">
              <a:buFont typeface="Arial"/>
              <a:buChar char="•"/>
            </a:pPr>
            <a:r>
              <a:rPr lang="en-US" dirty="0"/>
              <a:t>Computationally infeasible in general [J. Kleinberg et al.].</a:t>
            </a:r>
          </a:p>
          <a:p>
            <a:pPr lvl="1">
              <a:buFont typeface="Arial"/>
              <a:buChar char="•"/>
            </a:pPr>
            <a:r>
              <a:rPr lang="en-US" dirty="0"/>
              <a:t>Rejecting a query leaks information.</a:t>
            </a:r>
          </a:p>
          <a:p>
            <a:pPr>
              <a:buFont typeface="Arial"/>
              <a:buChar char="•"/>
            </a:pPr>
            <a:r>
              <a:rPr lang="en-US" b="1" i="1" dirty="0"/>
              <a:t>Subset sampling</a:t>
            </a:r>
            <a:r>
              <a:rPr lang="en-US" b="1" dirty="0"/>
              <a:t>: </a:t>
            </a:r>
            <a:r>
              <a:rPr lang="en-US" dirty="0"/>
              <a:t>Release only a subset of the dataset.</a:t>
            </a:r>
          </a:p>
          <a:p>
            <a:pPr lvl="1">
              <a:buFont typeface="Arial"/>
              <a:buChar char="•"/>
            </a:pPr>
            <a:r>
              <a:rPr lang="en-US" dirty="0"/>
              <a:t>Punishes individuals in the subsample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Past attempts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b="1" i="1" dirty="0"/>
          </a:p>
          <a:p>
            <a:pPr>
              <a:buFont typeface="Arial"/>
              <a:buChar char="•"/>
            </a:pPr>
            <a:r>
              <a:rPr lang="en-US" b="1" i="1" dirty="0"/>
              <a:t>Input perturbation</a:t>
            </a:r>
            <a:r>
              <a:rPr lang="en-US" b="1" dirty="0"/>
              <a:t>: </a:t>
            </a:r>
            <a:r>
              <a:rPr lang="en-US" dirty="0"/>
              <a:t>Choose a subsample based on the query and compute the response on that subsample.</a:t>
            </a:r>
          </a:p>
          <a:p>
            <a:pPr lvl="1">
              <a:buFont typeface="Arial"/>
              <a:buChar char="•"/>
            </a:pPr>
            <a:r>
              <a:rPr lang="en-US" dirty="0"/>
              <a:t>Does not protect outliers.</a:t>
            </a:r>
          </a:p>
          <a:p>
            <a:pPr>
              <a:buFont typeface="Arial"/>
              <a:buChar char="•"/>
            </a:pPr>
            <a:r>
              <a:rPr lang="en-US" b="1" i="1" dirty="0"/>
              <a:t>Randomized response</a:t>
            </a:r>
            <a:r>
              <a:rPr lang="en-US" b="1" dirty="0"/>
              <a:t>: </a:t>
            </a:r>
            <a:r>
              <a:rPr lang="en-US" dirty="0"/>
              <a:t>Randomize the data at collection time. “Randomize once.”</a:t>
            </a:r>
          </a:p>
          <a:p>
            <a:pPr lvl="1">
              <a:buFont typeface="Arial"/>
              <a:buChar char="•"/>
            </a:pPr>
            <a:r>
              <a:rPr lang="en-US" dirty="0"/>
              <a:t>Does not work with complex data.</a:t>
            </a:r>
          </a:p>
          <a:p>
            <a:pPr>
              <a:buFont typeface="Arial"/>
              <a:buChar char="•"/>
            </a:pPr>
            <a:r>
              <a:rPr lang="en-US" b="1" i="1" dirty="0"/>
              <a:t>Random noise</a:t>
            </a:r>
            <a:r>
              <a:rPr lang="en-US" b="1" dirty="0"/>
              <a:t>: </a:t>
            </a:r>
            <a:r>
              <a:rPr lang="en-US" dirty="0"/>
              <a:t>Add random noise to query responses.</a:t>
            </a:r>
          </a:p>
          <a:p>
            <a:pPr lvl="1">
              <a:buFont typeface="Arial"/>
              <a:buChar char="•"/>
            </a:pPr>
            <a:r>
              <a:rPr lang="en-US" dirty="0"/>
              <a:t>If done naively, easy to defeat.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0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b="1" u="sng" dirty="0"/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0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We do not have a good definition of privacy in this setting.</a:t>
            </a:r>
          </a:p>
          <a:p>
            <a:pPr lvl="1">
              <a:buFont typeface="Arial"/>
              <a:buChar char="•"/>
            </a:pPr>
            <a:r>
              <a:rPr lang="en-US" dirty="0"/>
              <a:t>How can we make progress without one?</a:t>
            </a:r>
          </a:p>
          <a:p>
            <a:pPr>
              <a:buFont typeface="Arial"/>
              <a:buChar char="•"/>
            </a:pPr>
            <a:r>
              <a:rPr lang="en-US" dirty="0"/>
              <a:t>Past attempts to achieve some kind of privacy did not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2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Blatant non-privacy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A system is blatantly non-private if an adversary can construct a replica database that matches the real database in 99% of its entries.</a:t>
            </a:r>
          </a:p>
          <a:p>
            <a:pPr marL="0" indent="0">
              <a:buNone/>
            </a:pPr>
            <a:r>
              <a:rPr lang="en-US" sz="2800" b="1" dirty="0"/>
              <a:t>The adversary gets at most 1% wrong.</a:t>
            </a:r>
          </a:p>
          <a:p>
            <a:pPr marL="0" indent="0">
              <a:buNone/>
            </a:pPr>
            <a:r>
              <a:rPr lang="en-US" dirty="0"/>
              <a:t>Of past approaches, adding random noise did not work if done naively, but perhaps we can fix it.</a:t>
            </a:r>
          </a:p>
          <a:p>
            <a:pPr marL="0" indent="0">
              <a:buNone/>
            </a:pPr>
            <a:r>
              <a:rPr lang="en-US" dirty="0"/>
              <a:t>How much noise must be added by our database mechanism to avoid blatant non-privacy?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3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731990"/>
            <a:ext cx="8147051" cy="1118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Theorem 1: </a:t>
            </a:r>
            <a:r>
              <a:rPr lang="en-US" dirty="0"/>
              <a:t>Let </a:t>
            </a:r>
            <a:r>
              <a:rPr lang="en-US" i="1" dirty="0"/>
              <a:t>M</a:t>
            </a:r>
            <a:r>
              <a:rPr lang="en-US" dirty="0"/>
              <a:t> be a mechanism that adds noise bounded by </a:t>
            </a:r>
            <a:r>
              <a:rPr lang="en-US" i="1" dirty="0"/>
              <a:t>E</a:t>
            </a:r>
            <a:r>
              <a:rPr lang="en-US" dirty="0"/>
              <a:t>. Then there exists an adversary that can reconstruct the database to within</a:t>
            </a:r>
            <a:r>
              <a:rPr lang="en-US" i="1" dirty="0"/>
              <a:t> 4E </a:t>
            </a:r>
            <a:r>
              <a:rPr lang="en-US" dirty="0"/>
              <a:t>positions.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4336" y="5430359"/>
            <a:ext cx="8147051" cy="111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dirty="0"/>
              <a:t>To avoid blatant non-privacy, we must add noise bounded by </a:t>
            </a:r>
            <a:r>
              <a:rPr lang="en-US" i="1" dirty="0"/>
              <a:t>n</a:t>
            </a:r>
            <a:r>
              <a:rPr lang="en-US" dirty="0"/>
              <a:t>/400. A bound of </a:t>
            </a:r>
            <a:r>
              <a:rPr lang="en-US" i="1" dirty="0"/>
              <a:t>n</a:t>
            </a:r>
            <a:r>
              <a:rPr lang="en-US" dirty="0"/>
              <a:t>/401</a:t>
            </a:r>
            <a:r>
              <a:rPr lang="en-US" i="1" dirty="0"/>
              <a:t> </a:t>
            </a:r>
            <a:r>
              <a:rPr lang="en-US" dirty="0"/>
              <a:t>or lower is provably non-private.</a:t>
            </a:r>
          </a:p>
          <a:p>
            <a:pPr marL="0" indent="0">
              <a:buFont typeface="Wingdings 2" pitchFamily="18" charset="2"/>
              <a:buNone/>
            </a:pPr>
            <a:endParaRPr lang="en-US" dirty="0"/>
          </a:p>
          <a:p>
            <a:pPr marL="0" indent="0">
              <a:buFont typeface="Wingdings 2" pitchFamily="18" charset="2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1945188"/>
            <a:ext cx="8106379" cy="33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38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and the “noisy table”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Our analysis demonstrates that we cannot release a static “noisy table” that can be used to get very accurate statistics about the real data.</a:t>
            </a:r>
          </a:p>
          <a:p>
            <a:pPr lvl="1">
              <a:buFont typeface="Arial"/>
              <a:buChar char="•"/>
            </a:pPr>
            <a:r>
              <a:rPr lang="en-US" dirty="0"/>
              <a:t>A table that can give accurate statistics can be attacked.</a:t>
            </a:r>
          </a:p>
          <a:p>
            <a:pPr lvl="1">
              <a:buFont typeface="Arial"/>
              <a:buChar char="•"/>
            </a:pPr>
            <a:r>
              <a:rPr lang="en-US" dirty="0"/>
              <a:t>A table that cannot be attacked cannot give accurate statistics.</a:t>
            </a:r>
          </a:p>
          <a:p>
            <a:pPr>
              <a:buFont typeface="Arial"/>
              <a:buChar char="•"/>
            </a:pPr>
            <a:r>
              <a:rPr lang="en-US" dirty="0"/>
              <a:t>This yields a key conclusion: we can only achieve both privacy and accurate statistics with an </a:t>
            </a:r>
            <a:r>
              <a:rPr lang="en-US" i="1" dirty="0"/>
              <a:t>interactive</a:t>
            </a:r>
            <a:r>
              <a:rPr lang="en-US" dirty="0"/>
              <a:t> database mechanism.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8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We considered already Dalenius’s definition of privacy and saw that it is inadequate.</a:t>
            </a:r>
          </a:p>
          <a:p>
            <a:pPr>
              <a:buFont typeface="Arial"/>
              <a:buChar char="•"/>
            </a:pPr>
            <a:r>
              <a:rPr lang="en-US" dirty="0"/>
              <a:t>Because statistical databases are intended to reveal information and because we want to ensure participation in these databases, we require a special definition of privacy.</a:t>
            </a:r>
          </a:p>
          <a:p>
            <a:pPr marL="0" indent="0" algn="ctr">
              <a:buNone/>
            </a:pPr>
            <a:r>
              <a:rPr lang="en-US" sz="2800" b="1" dirty="0"/>
              <a:t>Our goal is to minimize the increased risk to an individual incurred by joining or leaving the database.</a:t>
            </a:r>
          </a:p>
          <a:p>
            <a:pPr marL="0" indent="0">
              <a:buNone/>
            </a:pPr>
            <a:r>
              <a:rPr lang="en-US" dirty="0"/>
              <a:t>This goal leads us directly to </a:t>
            </a:r>
            <a:r>
              <a:rPr lang="en-US" i="1" dirty="0"/>
              <a:t>differential privacy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92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b="1" u="sng" dirty="0"/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3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A firm foundation for private data analysis. </a:t>
            </a:r>
            <a:r>
              <a:rPr lang="en-US" dirty="0" err="1"/>
              <a:t>Dwork</a:t>
            </a:r>
            <a:r>
              <a:rPr lang="en-US" dirty="0"/>
              <a:t>, C. Communications of the ACM, 54(1), 86-95. 2011.</a:t>
            </a:r>
          </a:p>
          <a:p>
            <a:pPr>
              <a:buFont typeface="Arial"/>
              <a:buChar char="•"/>
            </a:pPr>
            <a:r>
              <a:rPr lang="en-US" dirty="0"/>
              <a:t>Privacy by the Numbers: A New Approach to Safeguarding Data. Erica </a:t>
            </a:r>
            <a:r>
              <a:rPr lang="en-US" dirty="0" err="1"/>
              <a:t>Klarreich</a:t>
            </a:r>
            <a:r>
              <a:rPr lang="en-US" dirty="0"/>
              <a:t>.  Scientific American, December 31 2012.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9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It should not harm you or help you as an individual to enter or to leave the dataset. </a:t>
            </a:r>
          </a:p>
          <a:p>
            <a:pPr>
              <a:buFont typeface="Arial"/>
              <a:buChar char="•"/>
            </a:pPr>
            <a:r>
              <a:rPr lang="en-US" dirty="0"/>
              <a:t>To ensure this property, we need a mechanism whose output is nearly unchanged by the presence or absence of a single respondent in the database.</a:t>
            </a:r>
          </a:p>
          <a:p>
            <a:pPr>
              <a:buFont typeface="Arial"/>
              <a:buChar char="•"/>
            </a:pPr>
            <a:r>
              <a:rPr lang="en-US" dirty="0"/>
              <a:t>In constructing a formal approach, we concentrate on pairs of databases (</a:t>
            </a:r>
            <a:r>
              <a:rPr lang="en-US" i="1" dirty="0"/>
              <a:t>D, D’</a:t>
            </a:r>
            <a:r>
              <a:rPr lang="en-US" dirty="0"/>
              <a:t>) differing on only one row, with one a subset of the other and the larger database containing a single additional row.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62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1855041"/>
            <a:ext cx="8103255" cy="22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4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An equivalent expression of this idea is given as a ratio bounded by </a:t>
            </a:r>
            <a:r>
              <a:rPr lang="en-US" i="1" dirty="0"/>
              <a:t>R</a:t>
            </a:r>
            <a:r>
              <a:rPr lang="en-US" dirty="0"/>
              <a:t>: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The closer </a:t>
            </a:r>
            <a:r>
              <a:rPr lang="en-US" i="1" dirty="0"/>
              <a:t>R</a:t>
            </a:r>
            <a:r>
              <a:rPr lang="en-US" dirty="0"/>
              <a:t> is to 1, or </a:t>
            </a:r>
            <a:r>
              <a:rPr lang="en-US" dirty="0" err="1"/>
              <a:t>εto</a:t>
            </a:r>
            <a:r>
              <a:rPr lang="en-US" dirty="0"/>
              <a:t> 0, the more difficult it will be for an attacker to determine an individual’s data.</a:t>
            </a:r>
          </a:p>
          <a:p>
            <a:pPr>
              <a:buFont typeface="Arial"/>
              <a:buChar char="•"/>
            </a:pPr>
            <a:r>
              <a:rPr lang="en-US" dirty="0" err="1"/>
              <a:t>εis</a:t>
            </a:r>
            <a:r>
              <a:rPr lang="en-US" dirty="0"/>
              <a:t> a publicly known characteristic of our database. It defines the level of privacy maintained and it informs users of the amount of error to expect in the responses it yields.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2529435"/>
            <a:ext cx="35179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8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An important property of this definition is that any output with zero probability is invalid for all databases.</a:t>
            </a:r>
          </a:p>
          <a:p>
            <a:pPr lvl="1">
              <a:buFont typeface="Arial"/>
              <a:buChar char="•"/>
            </a:pPr>
            <a:r>
              <a:rPr lang="en-US" dirty="0"/>
              <a:t>An output with a probability of zero in a given database must have a probability of zero in both neighboring databases and by induction, in any other database as well.</a:t>
            </a:r>
          </a:p>
          <a:p>
            <a:pPr>
              <a:buFont typeface="Arial"/>
              <a:buChar char="•"/>
            </a:pPr>
            <a:r>
              <a:rPr lang="en-US" dirty="0"/>
              <a:t>It immediately follows that sub-sampling fails to implement differential privacy. </a:t>
            </a:r>
          </a:p>
          <a:p>
            <a:pPr lvl="1">
              <a:buFont typeface="Arial"/>
              <a:buChar char="•"/>
            </a:pPr>
            <a:r>
              <a:rPr lang="en-US" dirty="0"/>
              <a:t>A row cannot be present in a sub-sample if that person has previously left the dataset.</a:t>
            </a:r>
          </a:p>
          <a:p>
            <a:pPr>
              <a:buFont typeface="Arial"/>
              <a:buChar char="•"/>
            </a:pPr>
            <a:r>
              <a:rPr lang="en-US" dirty="0"/>
              <a:t>With this definition in hand, we can attempt an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70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b="1" u="sng" dirty="0"/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0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We know we can add noise to query responses to disguise the true contents of the database.</a:t>
            </a:r>
          </a:p>
          <a:p>
            <a:pPr>
              <a:buFont typeface="Arial"/>
              <a:buChar char="•"/>
            </a:pPr>
            <a:r>
              <a:rPr lang="en-US" dirty="0"/>
              <a:t>We know the level of disguise required for differential privacy. </a:t>
            </a:r>
          </a:p>
          <a:p>
            <a:pPr>
              <a:buFont typeface="Arial"/>
              <a:buChar char="•"/>
            </a:pPr>
            <a:r>
              <a:rPr lang="en-US" dirty="0"/>
              <a:t>What distribution should we employ to generate this noise?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7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“How many rows in the database satisfy </a:t>
            </a:r>
            <a:r>
              <a:rPr lang="en-US" i="1" dirty="0"/>
              <a:t>P</a:t>
            </a:r>
            <a:r>
              <a:rPr lang="en-US" dirty="0"/>
              <a:t>?”</a:t>
            </a:r>
          </a:p>
          <a:p>
            <a:pPr marL="0" indent="0">
              <a:buNone/>
            </a:pPr>
            <a:r>
              <a:rPr lang="en-US" dirty="0"/>
              <a:t>Adding or removing a row can only change the answer by 1.</a:t>
            </a:r>
          </a:p>
          <a:p>
            <a:pPr marL="0" indent="0">
              <a:buNone/>
            </a:pPr>
            <a:r>
              <a:rPr lang="en-US" dirty="0"/>
              <a:t>To build a differentially private mechanism for answering this query, we add to the response random noise drawn from a distribution with the property: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make this requirement so that the noise itself does not leak information beyond our chosen </a:t>
            </a:r>
            <a:r>
              <a:rPr lang="en-US" dirty="0" err="1"/>
              <a:t>ε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4293277"/>
            <a:ext cx="54483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5598504"/>
            <a:ext cx="4305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/>
              <a:t>We must be able to handle vector-valued queries. </a:t>
            </a:r>
          </a:p>
          <a:p>
            <a:pPr>
              <a:buFont typeface="Arial"/>
              <a:buChar char="•"/>
            </a:pPr>
            <a:r>
              <a:rPr lang="en-US" dirty="0"/>
              <a:t>To do this, we must consider the </a:t>
            </a:r>
            <a:r>
              <a:rPr lang="en-US" i="1" dirty="0"/>
              <a:t>sensitivity</a:t>
            </a:r>
            <a:r>
              <a:rPr lang="en-US" dirty="0"/>
              <a:t> of the function that will generate the response. </a:t>
            </a:r>
          </a:p>
          <a:p>
            <a:pPr lvl="1">
              <a:buFont typeface="Arial"/>
              <a:buChar char="•"/>
            </a:pPr>
            <a:r>
              <a:rPr lang="en-US" dirty="0"/>
              <a:t>In the simple case, the sensitivity was 1.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The sensitivity defines the difference that the noise must hide.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3461657"/>
            <a:ext cx="70231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4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en-US" dirty="0"/>
              <a:t>We generate noise using the Laplace distribution.</a:t>
            </a:r>
          </a:p>
          <a:p>
            <a:pPr>
              <a:buFont typeface="Arial"/>
              <a:buChar char="•"/>
            </a:pPr>
            <a:r>
              <a:rPr lang="en-US" dirty="0"/>
              <a:t>The Laplace distribution, denoted Lap(</a:t>
            </a:r>
            <a:r>
              <a:rPr lang="en-US" i="1" dirty="0"/>
              <a:t>b</a:t>
            </a:r>
            <a:r>
              <a:rPr lang="en-US" dirty="0"/>
              <a:t>), is defined with parameter </a:t>
            </a:r>
            <a:r>
              <a:rPr lang="en-US" i="1" dirty="0"/>
              <a:t>b</a:t>
            </a:r>
            <a:r>
              <a:rPr lang="en-US" dirty="0"/>
              <a:t> and has density function: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Taking </a:t>
            </a:r>
            <a:r>
              <a:rPr lang="en-US" i="1" dirty="0"/>
              <a:t>b </a:t>
            </a:r>
            <a:r>
              <a:rPr lang="en-US" dirty="0"/>
              <a:t>= 1/</a:t>
            </a:r>
            <a:r>
              <a:rPr lang="en-US" dirty="0" err="1"/>
              <a:t>ε</a:t>
            </a:r>
            <a:r>
              <a:rPr lang="en-US" dirty="0"/>
              <a:t> we have immediately that the density is proportional to </a:t>
            </a:r>
            <a:r>
              <a:rPr lang="en-US" i="1" dirty="0" err="1"/>
              <a:t>e</a:t>
            </a:r>
            <a:r>
              <a:rPr lang="en-US" baseline="30000" dirty="0" err="1"/>
              <a:t>-ε|</a:t>
            </a:r>
            <a:r>
              <a:rPr lang="en-US" i="1" baseline="30000" dirty="0" err="1"/>
              <a:t>z</a:t>
            </a:r>
            <a:r>
              <a:rPr lang="en-US" baseline="30000" dirty="0"/>
              <a:t>|</a:t>
            </a:r>
            <a:r>
              <a:rPr lang="en-US" dirty="0"/>
              <a:t>. </a:t>
            </a:r>
          </a:p>
          <a:p>
            <a:pPr>
              <a:buFont typeface="Arial"/>
              <a:buChar char="•"/>
            </a:pPr>
            <a:r>
              <a:rPr lang="en-US" dirty="0"/>
              <a:t>This distribution has its highest density at 0.</a:t>
            </a:r>
          </a:p>
          <a:p>
            <a:pPr>
              <a:buFont typeface="Arial"/>
              <a:buChar char="•"/>
            </a:pPr>
            <a:r>
              <a:rPr lang="en-US" b="1" dirty="0"/>
              <a:t>For any </a:t>
            </a:r>
            <a:r>
              <a:rPr lang="en-US" b="1" i="1" dirty="0"/>
              <a:t>z</a:t>
            </a:r>
            <a:r>
              <a:rPr lang="en-US" b="1" dirty="0"/>
              <a:t>, </a:t>
            </a:r>
            <a:r>
              <a:rPr lang="en-US" b="1" i="1" dirty="0"/>
              <a:t>z’</a:t>
            </a:r>
            <a:r>
              <a:rPr lang="en-US" b="1" dirty="0"/>
              <a:t> such that |</a:t>
            </a:r>
            <a:r>
              <a:rPr lang="en-US" b="1" i="1" dirty="0"/>
              <a:t>z - z’</a:t>
            </a:r>
            <a:r>
              <a:rPr lang="en-US" b="1" dirty="0"/>
              <a:t>|≤ 1, the density at </a:t>
            </a:r>
            <a:r>
              <a:rPr lang="en-US" b="1" i="1" dirty="0"/>
              <a:t>z</a:t>
            </a:r>
            <a:r>
              <a:rPr lang="en-US" b="1" dirty="0"/>
              <a:t> is at most </a:t>
            </a:r>
            <a:r>
              <a:rPr lang="en-US" b="1" i="1" dirty="0" err="1"/>
              <a:t>e</a:t>
            </a:r>
            <a:r>
              <a:rPr lang="en-US" b="1" i="1" baseline="30000" dirty="0" err="1"/>
              <a:t>ε</a:t>
            </a:r>
            <a:r>
              <a:rPr lang="en-US" b="1" dirty="0"/>
              <a:t> times the density at </a:t>
            </a:r>
            <a:r>
              <a:rPr lang="en-US" b="1" i="1" dirty="0"/>
              <a:t>z’</a:t>
            </a:r>
            <a:r>
              <a:rPr lang="en-US" b="1" dirty="0"/>
              <a:t>, satisfying the condition we outlined in the simple case.</a:t>
            </a:r>
          </a:p>
          <a:p>
            <a:pPr>
              <a:buFont typeface="Arial"/>
              <a:buChar char="•"/>
            </a:pPr>
            <a:r>
              <a:rPr lang="en-US" dirty="0"/>
              <a:t>The distribution is symmetric about 0.</a:t>
            </a:r>
          </a:p>
          <a:p>
            <a:pPr>
              <a:buFont typeface="Arial"/>
              <a:buChar char="•"/>
            </a:pPr>
            <a:r>
              <a:rPr lang="en-US" dirty="0"/>
              <a:t>The distribution flattens as </a:t>
            </a:r>
            <a:r>
              <a:rPr lang="en-US" dirty="0" err="1"/>
              <a:t>εdecreases</a:t>
            </a:r>
            <a:r>
              <a:rPr lang="en-US" dirty="0"/>
              <a:t>. More likely to deviate from the true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2661723"/>
            <a:ext cx="223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Laplace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6" descr="Laplace_pdf_mod.svg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7" r="-20007"/>
          <a:stretch>
            <a:fillRect/>
          </a:stretch>
        </p:blipFill>
        <p:spPr>
          <a:xfrm>
            <a:off x="498475" y="1762125"/>
            <a:ext cx="8147050" cy="4364038"/>
          </a:xfrm>
        </p:spPr>
      </p:pic>
      <p:sp>
        <p:nvSpPr>
          <p:cNvPr id="5" name="TextBox 4"/>
          <p:cNvSpPr txBox="1"/>
          <p:nvPr/>
        </p:nvSpPr>
        <p:spPr>
          <a:xfrm>
            <a:off x="4557811" y="6352143"/>
            <a:ext cx="40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Wikipedia, Creative Commons license</a:t>
            </a:r>
          </a:p>
        </p:txBody>
      </p:sp>
    </p:spTree>
    <p:extLst>
      <p:ext uri="{BB962C8B-B14F-4D97-AF65-F5344CB8AC3E}">
        <p14:creationId xmlns:p14="http://schemas.microsoft.com/office/powerpoint/2010/main" val="381612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firm foundation for private data analysis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Cynthia </a:t>
            </a:r>
            <a:r>
              <a:rPr lang="en-US" dirty="0" err="1"/>
              <a:t>Dwork</a:t>
            </a:r>
            <a:r>
              <a:rPr lang="en-US" dirty="0"/>
              <a:t>, (PhD Cornell, 1983)</a:t>
            </a:r>
          </a:p>
          <a:p>
            <a:r>
              <a:rPr lang="en-US" dirty="0"/>
              <a:t>Distinguished Scientist at Microsoft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7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1792197"/>
            <a:ext cx="8147051" cy="93174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8475" y="4665336"/>
            <a:ext cx="8147051" cy="1460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this figure, the distribution on the outputs, show in gray, is centered at the true answer of 100, where </a:t>
            </a:r>
            <a:r>
              <a:rPr lang="en-US" dirty="0" err="1"/>
              <a:t>Δf</a:t>
            </a:r>
            <a:r>
              <a:rPr lang="en-US" dirty="0"/>
              <a:t> = 1 and </a:t>
            </a:r>
            <a:r>
              <a:rPr lang="en-US" dirty="0" err="1"/>
              <a:t>ε</a:t>
            </a:r>
            <a:r>
              <a:rPr lang="en-US" dirty="0"/>
              <a:t>= </a:t>
            </a:r>
            <a:r>
              <a:rPr lang="en-US" dirty="0" err="1"/>
              <a:t>ln</a:t>
            </a:r>
            <a:r>
              <a:rPr lang="en-US" dirty="0"/>
              <a:t> 2. In orange is the same distribution where the true answer is 101.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61" y="2723938"/>
            <a:ext cx="7161602" cy="19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99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5" y="532191"/>
            <a:ext cx="8669919" cy="58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08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b="1" u="sng" dirty="0"/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30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of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3316005"/>
            <a:ext cx="8147051" cy="281015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We allow the quality of each answer to deteriorate with the sum of sensitivities of the queries, maintaining </a:t>
            </a:r>
            <a:r>
              <a:rPr lang="en-US" dirty="0" err="1"/>
              <a:t>ε</a:t>
            </a:r>
            <a:r>
              <a:rPr lang="en-US" dirty="0"/>
              <a:t>-differential privacy.</a:t>
            </a:r>
          </a:p>
          <a:p>
            <a:pPr>
              <a:buFont typeface="Arial"/>
              <a:buChar char="•"/>
            </a:pPr>
            <a:r>
              <a:rPr lang="en-US" b="1" dirty="0"/>
              <a:t>A complex query need only be penalized by its aggregate sensitivity.  This may be surprisingly small.</a:t>
            </a:r>
          </a:p>
          <a:p>
            <a:pPr lvl="1">
              <a:buFont typeface="Arial"/>
              <a:buChar char="•"/>
            </a:pPr>
            <a:r>
              <a:rPr lang="en-US" b="1" dirty="0"/>
              <a:t>Example: the number of 2-bit rows whose entries are both 1 has sensitivity 1 despite involving 2 bits per row.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71" y="1875873"/>
            <a:ext cx="8015057" cy="11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7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Histogram queries are an example of the aforementioned principle.</a:t>
            </a:r>
          </a:p>
          <a:p>
            <a:pPr>
              <a:buFont typeface="Arial"/>
              <a:buChar char="•"/>
            </a:pPr>
            <a:r>
              <a:rPr lang="en-US" dirty="0"/>
              <a:t>The addition or removal of a row can only change the count in a bucket by 1.</a:t>
            </a:r>
          </a:p>
          <a:p>
            <a:pPr>
              <a:buFont typeface="Arial"/>
              <a:buChar char="•"/>
            </a:pPr>
            <a:r>
              <a:rPr lang="en-US" dirty="0"/>
              <a:t>This means we need only perturb the count in each bucket according to Lap(</a:t>
            </a:r>
            <a:r>
              <a:rPr lang="en-US" dirty="0" err="1"/>
              <a:t>Δf</a:t>
            </a:r>
            <a:r>
              <a:rPr lang="en-US" dirty="0"/>
              <a:t> /</a:t>
            </a:r>
            <a:r>
              <a:rPr lang="en-US" dirty="0" err="1"/>
              <a:t>ε</a:t>
            </a:r>
            <a:r>
              <a:rPr lang="en-US" dirty="0"/>
              <a:t>) = Lap(1 /</a:t>
            </a:r>
            <a:r>
              <a:rPr lang="en-US" dirty="0" err="1"/>
              <a:t>ε</a:t>
            </a:r>
            <a:r>
              <a:rPr lang="en-US" dirty="0"/>
              <a:t>).</a:t>
            </a:r>
          </a:p>
          <a:p>
            <a:pPr>
              <a:buFont typeface="Arial"/>
              <a:buChar char="•"/>
            </a:pPr>
            <a:r>
              <a:rPr lang="en-US" b="1" dirty="0"/>
              <a:t>The cost in noise of a query has the desired property: it increases when the query threatens individual privacy and shrinks when the query concerns an aggregate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96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“This algorithm is a primitive that can be applied to any ‘histogram’ query – that is, one asking how many people fall into each of several mutually exclusive categories, such as first names”</a:t>
            </a:r>
          </a:p>
          <a:p>
            <a:pPr marL="0" indent="0">
              <a:buNone/>
            </a:pPr>
            <a:r>
              <a:rPr lang="en-US" dirty="0"/>
              <a:t>“When [Adam] Smith told </a:t>
            </a:r>
            <a:r>
              <a:rPr lang="en-US" dirty="0" err="1"/>
              <a:t>Dwork</a:t>
            </a:r>
            <a:r>
              <a:rPr lang="en-US" dirty="0"/>
              <a:t> about this insight in the early days of differential privacy research, ‘something inside me went, “Wow!”’ </a:t>
            </a:r>
            <a:r>
              <a:rPr lang="en-US" dirty="0" err="1"/>
              <a:t>Dwork</a:t>
            </a:r>
            <a:r>
              <a:rPr lang="en-US" dirty="0"/>
              <a:t> said. </a:t>
            </a:r>
            <a:r>
              <a:rPr lang="en-US" b="1" dirty="0"/>
              <a:t>‘I realized that we could exploit the structure of a query or computation to get much greater accuracy than I had realized.’</a:t>
            </a:r>
            <a:r>
              <a:rPr lang="en-US" dirty="0"/>
              <a:t>” </a:t>
            </a:r>
          </a:p>
          <a:p>
            <a:pPr marL="0" indent="0">
              <a:buNone/>
            </a:pPr>
            <a:r>
              <a:rPr lang="en-US" dirty="0"/>
              <a:t>						- </a:t>
            </a:r>
            <a:r>
              <a:rPr lang="en-US" i="1" dirty="0"/>
              <a:t>Scientific American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90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To employ this technology for practical data analysis, we rely on the observation that standard </a:t>
            </a:r>
            <a:r>
              <a:rPr lang="en-US" dirty="0" err="1"/>
              <a:t>datamining</a:t>
            </a:r>
            <a:r>
              <a:rPr lang="en-US" dirty="0"/>
              <a:t> queries can be implemented as noisy sums, allowing them to be broken into a series of steps with known sensitivity, giving an aggregate sensitivity for the overall query.</a:t>
            </a:r>
          </a:p>
          <a:p>
            <a:pPr>
              <a:buFont typeface="Arial"/>
              <a:buChar char="•"/>
            </a:pPr>
            <a:r>
              <a:rPr lang="en-US" dirty="0"/>
              <a:t>Even queries that are challenging to describe by sensitivity can be performed with </a:t>
            </a:r>
            <a:r>
              <a:rPr lang="en-US" dirty="0" err="1"/>
              <a:t>ε</a:t>
            </a:r>
            <a:r>
              <a:rPr lang="en-US" dirty="0"/>
              <a:t>-differential privacy maintained.</a:t>
            </a:r>
          </a:p>
          <a:p>
            <a:pPr>
              <a:buFont typeface="Arial"/>
              <a:buChar char="•"/>
            </a:pPr>
            <a:r>
              <a:rPr lang="en-US" dirty="0"/>
              <a:t>Much of the work done in differential privacy is in the creation of algorithms with low noise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4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18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46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7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dirty="0"/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dirty="0"/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dirty="0"/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dirty="0"/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dirty="0"/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57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7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45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2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0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4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5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8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9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29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3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firm foundation”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b="1" u="sng" dirty="0"/>
              <a:t>Motivation: privacy with statistical databases.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Past attempts at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Creating privacy using noise.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Defining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Achieving differential privacy.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a:rPr>
              <a:t>Properties of differentially private queries.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1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66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18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7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64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80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1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0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76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25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9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“Anonymous” datasets have been connected to specific individuals. </a:t>
            </a:r>
          </a:p>
          <a:p>
            <a:pPr lvl="1">
              <a:buFont typeface="Arial"/>
              <a:buChar char="•"/>
            </a:pPr>
            <a:r>
              <a:rPr lang="en-US" dirty="0"/>
              <a:t>AOL search histories.</a:t>
            </a:r>
          </a:p>
          <a:p>
            <a:pPr lvl="1">
              <a:buFont typeface="Arial"/>
              <a:buChar char="•"/>
            </a:pPr>
            <a:r>
              <a:rPr lang="en-US" dirty="0"/>
              <a:t>Massachusetts state employee medical records.</a:t>
            </a:r>
          </a:p>
          <a:p>
            <a:pPr lvl="1">
              <a:buFont typeface="Arial"/>
              <a:buChar char="•"/>
            </a:pPr>
            <a:r>
              <a:rPr lang="en-US" dirty="0"/>
              <a:t>Human genetic datasets.</a:t>
            </a:r>
          </a:p>
          <a:p>
            <a:pPr>
              <a:buFont typeface="Arial"/>
              <a:buChar char="•"/>
            </a:pPr>
            <a:r>
              <a:rPr lang="en-US" dirty="0"/>
              <a:t>All of these cases involved </a:t>
            </a:r>
            <a:r>
              <a:rPr lang="en-US" i="1" dirty="0"/>
              <a:t>auxiliary information</a:t>
            </a:r>
            <a:r>
              <a:rPr lang="en-US" dirty="0"/>
              <a:t>.</a:t>
            </a:r>
          </a:p>
          <a:p>
            <a:pPr>
              <a:buFont typeface="Arial"/>
              <a:buChar char="•"/>
            </a:pPr>
            <a:r>
              <a:rPr lang="en-US" dirty="0"/>
              <a:t>A technology is required to give incentives (or at least to remove disincentives) to contribute to these datasets.</a:t>
            </a:r>
          </a:p>
          <a:p>
            <a:pPr lvl="1">
              <a:buFont typeface="Arial"/>
              <a:buChar char="•"/>
            </a:pPr>
            <a:r>
              <a:rPr lang="en-US" dirty="0"/>
              <a:t>“First, do no harm.”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73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4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The purpose of a statistical database is to inform. </a:t>
            </a:r>
          </a:p>
          <a:p>
            <a:pPr>
              <a:buFont typeface="Arial"/>
              <a:buChar char="•"/>
            </a:pPr>
            <a:r>
              <a:rPr lang="en-US" dirty="0"/>
              <a:t>By definition, these databases will be exposed to users.</a:t>
            </a:r>
          </a:p>
          <a:p>
            <a:pPr>
              <a:buFont typeface="Arial"/>
              <a:buChar char="•"/>
            </a:pPr>
            <a:r>
              <a:rPr lang="en-US" dirty="0"/>
              <a:t>A user can, even with good intentions, become an attacker.</a:t>
            </a:r>
          </a:p>
          <a:p>
            <a:pPr marL="0" indent="0" algn="ctr">
              <a:buNone/>
            </a:pPr>
            <a:r>
              <a:rPr lang="en-US" sz="2800" b="1" dirty="0"/>
              <a:t>The goal is to reveal information, so the right definition of privacy is not obvious.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Dalenius’s Desideratum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attempt at a workable definition of privacy in this setting:</a:t>
            </a:r>
          </a:p>
          <a:p>
            <a:pPr marL="0" indent="0" algn="ctr">
              <a:buNone/>
            </a:pPr>
            <a:r>
              <a:rPr lang="en-US" sz="2800" b="1" dirty="0"/>
              <a:t>“Anything that can be learned about a respondent from the statistical database should be learnable without access to the database.”</a:t>
            </a:r>
          </a:p>
          <a:p>
            <a:pPr marL="0" indent="0">
              <a:buNone/>
            </a:pPr>
            <a:r>
              <a:rPr lang="en-US" dirty="0"/>
              <a:t>Naturally relates to </a:t>
            </a:r>
            <a:r>
              <a:rPr lang="en-US" b="1" dirty="0"/>
              <a:t>semantic security</a:t>
            </a:r>
            <a:r>
              <a:rPr lang="en-US" dirty="0"/>
              <a:t> in cryptosystems.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68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Dalenius’s Desideratum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/>
              <a:t>“Turing </a:t>
            </a:r>
            <a:br>
              <a:rPr lang="en-US" dirty="0"/>
            </a:br>
            <a:r>
              <a:rPr lang="en-US" dirty="0"/>
              <a:t>parable”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This has been extended to a general proof of the inadequacy of this definition.</a:t>
            </a:r>
          </a:p>
          <a:p>
            <a:pPr>
              <a:buFont typeface="Arial"/>
              <a:buChar char="•"/>
            </a:pPr>
            <a:r>
              <a:rPr lang="en-US" dirty="0"/>
              <a:t>This definition fails as it punishes the database for revealing information, which is the purpose of a statistical 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01" y="1546412"/>
            <a:ext cx="1998625" cy="25279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Lithuania_Poli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75" y="1546412"/>
            <a:ext cx="3604856" cy="25279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89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ddl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688</TotalTime>
  <Words>1909</Words>
  <Application>Microsoft Macintosh PowerPoint</Application>
  <PresentationFormat>On-screen Show (4:3)</PresentationFormat>
  <Paragraphs>244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Book Antiqua</vt:lpstr>
      <vt:lpstr>Calibri</vt:lpstr>
      <vt:lpstr>Wingdings 2</vt:lpstr>
      <vt:lpstr>Saddle</vt:lpstr>
      <vt:lpstr>Differential Privacy</vt:lpstr>
      <vt:lpstr>Required Reading</vt:lpstr>
      <vt:lpstr>A firm foundation for private data analysis </vt:lpstr>
      <vt:lpstr>“A firm foundation”</vt:lpstr>
      <vt:lpstr>“A firm foundation”</vt:lpstr>
      <vt:lpstr>1. Motivation</vt:lpstr>
      <vt:lpstr>Statistical databases</vt:lpstr>
      <vt:lpstr>Dalenius’s Desideratum</vt:lpstr>
      <vt:lpstr>Dalenius’s Desideratum</vt:lpstr>
      <vt:lpstr>“A firm foundation”</vt:lpstr>
      <vt:lpstr>2. Past attempts</vt:lpstr>
      <vt:lpstr>2. Past attempts</vt:lpstr>
      <vt:lpstr>“A firm foundation”</vt:lpstr>
      <vt:lpstr>Two problems</vt:lpstr>
      <vt:lpstr>Blatant non-privacy</vt:lpstr>
      <vt:lpstr>PowerPoint Presentation</vt:lpstr>
      <vt:lpstr>Noise and the “noisy table”</vt:lpstr>
      <vt:lpstr>Privacy goal</vt:lpstr>
      <vt:lpstr>“A firm foundation”</vt:lpstr>
      <vt:lpstr>Differential privacy</vt:lpstr>
      <vt:lpstr>Differential privacy</vt:lpstr>
      <vt:lpstr>Differential privacy</vt:lpstr>
      <vt:lpstr>Differential privacy</vt:lpstr>
      <vt:lpstr>“A firm foundation”</vt:lpstr>
      <vt:lpstr>Noise properties</vt:lpstr>
      <vt:lpstr>Simple case</vt:lpstr>
      <vt:lpstr>General case</vt:lpstr>
      <vt:lpstr>Laplace distribution</vt:lpstr>
      <vt:lpstr>Laplace distribution</vt:lpstr>
      <vt:lpstr>Final theorem</vt:lpstr>
      <vt:lpstr>PowerPoint Presentation</vt:lpstr>
      <vt:lpstr>“A firm foundation”</vt:lpstr>
      <vt:lpstr>Sequence of queries</vt:lpstr>
      <vt:lpstr>Histogram queries</vt:lpstr>
      <vt:lpstr>Histogram queries</vt:lpstr>
      <vt:lpstr>Sensitivity analysis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Differential Privacy</dc:title>
  <dc:creator>Bill</dc:creator>
  <cp:lastModifiedBy>Ilango, Praveen</cp:lastModifiedBy>
  <cp:revision>296</cp:revision>
  <dcterms:created xsi:type="dcterms:W3CDTF">2014-12-01T13:44:39Z</dcterms:created>
  <dcterms:modified xsi:type="dcterms:W3CDTF">2019-06-04T01:30:48Z</dcterms:modified>
</cp:coreProperties>
</file>