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67" r:id="rId2"/>
    <p:sldId id="257" r:id="rId3"/>
    <p:sldId id="274" r:id="rId4"/>
    <p:sldId id="258" r:id="rId5"/>
    <p:sldId id="259" r:id="rId6"/>
    <p:sldId id="261" r:id="rId7"/>
    <p:sldId id="262" r:id="rId8"/>
    <p:sldId id="264" r:id="rId9"/>
    <p:sldId id="266" r:id="rId10"/>
    <p:sldId id="268" r:id="rId11"/>
    <p:sldId id="269" r:id="rId12"/>
    <p:sldId id="282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7" r:id="rId23"/>
    <p:sldId id="290" r:id="rId24"/>
    <p:sldId id="291" r:id="rId25"/>
    <p:sldId id="288" r:id="rId26"/>
    <p:sldId id="289" r:id="rId27"/>
    <p:sldId id="300" r:id="rId28"/>
    <p:sldId id="301" r:id="rId29"/>
    <p:sldId id="307" r:id="rId30"/>
    <p:sldId id="306" r:id="rId31"/>
    <p:sldId id="304" r:id="rId32"/>
    <p:sldId id="305" r:id="rId33"/>
    <p:sldId id="303" r:id="rId34"/>
    <p:sldId id="308" r:id="rId35"/>
    <p:sldId id="309" r:id="rId36"/>
    <p:sldId id="310" r:id="rId37"/>
    <p:sldId id="311" r:id="rId38"/>
    <p:sldId id="313" r:id="rId39"/>
    <p:sldId id="314" r:id="rId40"/>
    <p:sldId id="315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14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6F5B8-2FB3-6D43-9BD8-0B8D41180C47}" type="datetimeFigureOut">
              <a:rPr lang="en-US" smtClean="0"/>
              <a:t>4/3/19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FE14A-1074-A34B-800A-DE92F53AE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869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927DA-543D-974D-A58A-C39CAF987E6B}" type="datetimeFigureOut">
              <a:rPr lang="en-US" smtClean="0"/>
              <a:t>4/3/19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87C6C-B76E-2147-B0EC-0D204502C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22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0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047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04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04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04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04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04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04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04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0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0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306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04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04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04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04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04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04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0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4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293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09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306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247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534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634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669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834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541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7858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099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232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73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2983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2983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2983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2983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5930566-7DFB-C841-8684-50C3BF9D61A5}" type="slidenum">
              <a:rPr lang="en-US" sz="1100"/>
              <a:pPr/>
              <a:t>4</a:t>
            </a:fld>
            <a:endParaRPr lang="en-US" sz="11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68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33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65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04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08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87C6C-B76E-2147-B0EC-0D204502CF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0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F7CC-CCD9-0E4F-8F23-A1EAC5346CDA}" type="datetime1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CS440, Winter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1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00F4-E0A6-A749-85FB-7D3B67DDFCA1}" type="datetime1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CS440, Winter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8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7FCD-3945-5743-BB15-825083641F7F}" type="datetime1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CS440, Winter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6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AAC5-97A4-8544-889A-D0BA609B2E9F}" type="datetime1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CS440, Winter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C036-2D00-954F-99C0-45F2F3522357}" type="datetime1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CS440, Winter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1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AEEE-8452-5F45-B89E-0D954F25B189}" type="datetime1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CS440, Winter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6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1C85-31EC-B44E-91CC-3127B4521E96}" type="datetime1">
              <a:rPr lang="en-US" smtClean="0"/>
              <a:t>4/3/19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CS440, Winter 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9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9719-01EA-CC4D-A5E7-D3CB0D103295}" type="datetime1">
              <a:rPr lang="en-US" smtClean="0"/>
              <a:t>4/3/19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CS440, Winter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E21D-A584-B24C-96E2-425D1960C400}" type="datetime1">
              <a:rPr lang="en-US" smtClean="0"/>
              <a:t>4/3/19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CS440, Winter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9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EB5-891B-514E-B26B-B9F0B734A3BC}" type="datetime1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CS440, Winter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058A-AF81-694B-BB0A-2191C0CDBDDC}" type="datetime1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CS440, Winter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0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92C0B-3CB5-EE47-B0AF-A0D7CDAB4474}" type="datetime1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CS440, Winter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086CF-A932-7A4C-A4BC-7167ABBC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8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10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0.emf"/><Relationship Id="rId5" Type="http://schemas.openxmlformats.org/officeDocument/2006/relationships/image" Target="../media/image7.e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9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18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17.emf"/><Relationship Id="rId5" Type="http://schemas.openxmlformats.org/officeDocument/2006/relationships/image" Target="../media/image14.e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6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4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25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22.emf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19.e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1.emf"/><Relationship Id="rId5" Type="http://schemas.openxmlformats.org/officeDocument/2006/relationships/image" Target="../media/image18.emf"/><Relationship Id="rId15" Type="http://schemas.openxmlformats.org/officeDocument/2006/relationships/image" Target="../media/image23.e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0.emf"/><Relationship Id="rId14" Type="http://schemas.openxmlformats.org/officeDocument/2006/relationships/oleObject" Target="../embeddings/oleObject3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Times New Roman"/>
                <a:cs typeface="Times New Roman"/>
              </a:rPr>
              <a:t>CS 519: </a:t>
            </a:r>
            <a:r>
              <a:rPr lang="en-US" dirty="0">
                <a:latin typeface="Times New Roman"/>
                <a:cs typeface="Times New Roman"/>
              </a:rPr>
              <a:t>Big Data Exploration and Analytics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Review: Relational Query Languages</a:t>
            </a:r>
          </a:p>
        </p:txBody>
      </p:sp>
    </p:spTree>
    <p:extLst>
      <p:ext uri="{BB962C8B-B14F-4D97-AF65-F5344CB8AC3E}">
        <p14:creationId xmlns:p14="http://schemas.microsoft.com/office/powerpoint/2010/main" val="1223951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Formal Relational Query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730532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Formal languages that express queries over relational schemas. 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Relational Algebra</a:t>
            </a:r>
          </a:p>
          <a:p>
            <a:r>
              <a:rPr lang="en-US" dirty="0">
                <a:latin typeface="Times New Roman"/>
                <a:cs typeface="Times New Roman"/>
              </a:rPr>
              <a:t>Datalog (recursion-free with negation) </a:t>
            </a:r>
          </a:p>
          <a:p>
            <a:r>
              <a:rPr lang="en-US" dirty="0">
                <a:latin typeface="Times New Roman"/>
                <a:cs typeface="Times New Roman"/>
              </a:rPr>
              <a:t>Relational calculus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Used to explore the properties of relational model.</a:t>
            </a:r>
          </a:p>
          <a:p>
            <a:r>
              <a:rPr lang="en-US" dirty="0">
                <a:latin typeface="Times New Roman"/>
                <a:cs typeface="Times New Roman"/>
              </a:rPr>
              <a:t>Easier to use than SQL in some application domains.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49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Relational Algebra (RA)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730532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Used by RDBMS to execute queries</a:t>
            </a:r>
          </a:p>
          <a:p>
            <a:r>
              <a:rPr lang="en-US" dirty="0">
                <a:latin typeface="Times New Roman"/>
                <a:cs typeface="Times New Roman"/>
              </a:rPr>
              <a:t>Six operators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Selection </a:t>
            </a:r>
            <a:r>
              <a:rPr lang="en-US" sz="3200" dirty="0" err="1">
                <a:latin typeface="Times New Roman"/>
                <a:cs typeface="Times New Roman"/>
              </a:rPr>
              <a:t>σ</a:t>
            </a:r>
            <a:r>
              <a:rPr lang="en-US" dirty="0">
                <a:latin typeface="Times New Roman"/>
                <a:cs typeface="Times New Roman"/>
              </a:rPr>
              <a:t> 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Projection </a:t>
            </a:r>
            <a:r>
              <a:rPr lang="en-US" dirty="0" err="1">
                <a:latin typeface="Times New Roman"/>
                <a:cs typeface="Times New Roman"/>
              </a:rPr>
              <a:t>Π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dirty="0">
                <a:latin typeface="Times New Roman"/>
                <a:cs typeface="Times New Roman"/>
              </a:rPr>
              <a:t>Join ∞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Union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Difference –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Renaming </a:t>
            </a:r>
            <a:r>
              <a:rPr lang="en-US" dirty="0" err="1">
                <a:latin typeface="Times New Roman"/>
                <a:cs typeface="Times New Roman"/>
              </a:rPr>
              <a:t>ρ</a:t>
            </a:r>
            <a:r>
              <a:rPr lang="en-US" dirty="0">
                <a:latin typeface="Times New Roman"/>
                <a:cs typeface="Times New Roman"/>
              </a:rPr>
              <a:t> (for named perspective)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175234"/>
              </p:ext>
            </p:extLst>
          </p:nvPr>
        </p:nvGraphicFramePr>
        <p:xfrm>
          <a:off x="2075623" y="3794280"/>
          <a:ext cx="278471" cy="371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Equation" r:id="rId4" imgW="152400" imgH="203200" progId="Equation.3">
                  <p:embed/>
                </p:oleObj>
              </mc:Choice>
              <mc:Fallback>
                <p:oleObj name="Equation" r:id="rId4" imgW="152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75623" y="3794280"/>
                        <a:ext cx="278471" cy="371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6949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Relational Algebra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730532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Selection </a:t>
            </a:r>
            <a:r>
              <a:rPr lang="en-US" sz="3600" dirty="0" err="1">
                <a:latin typeface="Times New Roman"/>
                <a:cs typeface="Times New Roman"/>
              </a:rPr>
              <a:t>σ</a:t>
            </a:r>
            <a:r>
              <a:rPr lang="en-US" dirty="0">
                <a:latin typeface="Times New Roman"/>
                <a:cs typeface="Times New Roman"/>
              </a:rPr>
              <a:t> </a:t>
            </a:r>
          </a:p>
          <a:p>
            <a:pPr lvl="1"/>
            <a:r>
              <a:rPr lang="en-US" sz="3200" dirty="0" err="1">
                <a:latin typeface="Times New Roman"/>
                <a:cs typeface="Times New Roman"/>
              </a:rPr>
              <a:t>σ</a:t>
            </a:r>
            <a:r>
              <a:rPr lang="en-US" sz="3200" baseline="-25000" dirty="0" err="1">
                <a:latin typeface="Times New Roman"/>
                <a:cs typeface="Times New Roman"/>
              </a:rPr>
              <a:t>title</a:t>
            </a:r>
            <a:r>
              <a:rPr lang="en-US" sz="3200" baseline="-25000" dirty="0">
                <a:latin typeface="Times New Roman"/>
                <a:cs typeface="Times New Roman"/>
              </a:rPr>
              <a:t>=‘Fargo’</a:t>
            </a:r>
            <a:r>
              <a:rPr lang="en-US" dirty="0">
                <a:latin typeface="Times New Roman"/>
                <a:cs typeface="Times New Roman"/>
              </a:rPr>
              <a:t> (Movie)</a:t>
            </a: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Projection </a:t>
            </a:r>
            <a:r>
              <a:rPr lang="en-US" dirty="0" err="1">
                <a:latin typeface="Times New Roman"/>
                <a:cs typeface="Times New Roman"/>
              </a:rPr>
              <a:t>Π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dirty="0" err="1">
                <a:latin typeface="Times New Roman"/>
                <a:cs typeface="Times New Roman"/>
              </a:rPr>
              <a:t>Π</a:t>
            </a:r>
            <a:r>
              <a:rPr lang="en-US" baseline="-25000" dirty="0" err="1">
                <a:latin typeface="Times New Roman"/>
                <a:cs typeface="Times New Roman"/>
              </a:rPr>
              <a:t>b</a:t>
            </a:r>
            <a:r>
              <a:rPr lang="en-US" baseline="-25000" dirty="0">
                <a:latin typeface="Times New Roman"/>
                <a:cs typeface="Times New Roman"/>
              </a:rPr>
              <a:t>-year</a:t>
            </a:r>
            <a:r>
              <a:rPr lang="en-US" dirty="0">
                <a:latin typeface="Times New Roman"/>
                <a:cs typeface="Times New Roman"/>
              </a:rPr>
              <a:t>	(Actor)			</a:t>
            </a: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Join ∞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Movie ∞</a:t>
            </a:r>
            <a:r>
              <a:rPr lang="en-US" baseline="-25000" dirty="0">
                <a:latin typeface="Times New Roman"/>
                <a:cs typeface="Times New Roman"/>
              </a:rPr>
              <a:t>id=mid</a:t>
            </a:r>
            <a:r>
              <a:rPr lang="en-US" dirty="0">
                <a:latin typeface="Times New Roman"/>
                <a:cs typeface="Times New Roman"/>
              </a:rPr>
              <a:t> Plays</a:t>
            </a: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44095" y="68270"/>
            <a:ext cx="32499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Movie(</a:t>
            </a:r>
            <a:r>
              <a:rPr lang="en-US" sz="1600" u="sng" dirty="0">
                <a:latin typeface="Times New Roman"/>
                <a:cs typeface="Times New Roman"/>
              </a:rPr>
              <a:t>mid</a:t>
            </a:r>
            <a:r>
              <a:rPr lang="en-US" sz="1600" dirty="0">
                <a:latin typeface="Times New Roman"/>
                <a:cs typeface="Times New Roman"/>
              </a:rPr>
              <a:t>, title, year, total-gross)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Actor(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, name, b-year)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Plays(</a:t>
            </a:r>
            <a:r>
              <a:rPr lang="en-US" sz="1600" u="sng" dirty="0">
                <a:latin typeface="Times New Roman"/>
                <a:cs typeface="Times New Roman"/>
              </a:rPr>
              <a:t>mid,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151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Datalog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730532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First created to support recursive queries over relational databases.</a:t>
            </a:r>
          </a:p>
          <a:p>
            <a:r>
              <a:rPr lang="en-US" dirty="0">
                <a:latin typeface="Times New Roman"/>
                <a:cs typeface="Times New Roman"/>
              </a:rPr>
              <a:t>Easier to use than relational algebra.</a:t>
            </a:r>
          </a:p>
          <a:p>
            <a:r>
              <a:rPr lang="en-US" dirty="0">
                <a:latin typeface="Times New Roman"/>
                <a:cs typeface="Times New Roman"/>
              </a:rPr>
              <a:t>Used extensively in research and industry 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Data integration, networking,  logic programming, learning, distributed processing, …</a:t>
            </a:r>
          </a:p>
          <a:p>
            <a:r>
              <a:rPr lang="en-US" dirty="0">
                <a:latin typeface="Times New Roman"/>
                <a:cs typeface="Times New Roman"/>
              </a:rPr>
              <a:t>We talk about the recursion-free datalog.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85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Datalog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730532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Each tuple in database is a </a:t>
            </a:r>
            <a:r>
              <a:rPr lang="en-US" i="1" dirty="0">
                <a:latin typeface="Times New Roman"/>
                <a:cs typeface="Times New Roman"/>
              </a:rPr>
              <a:t>fact</a:t>
            </a: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200" dirty="0">
                <a:latin typeface="Courier New"/>
                <a:cs typeface="Courier New"/>
              </a:rPr>
              <a:t>Movie(236878, ‘Godfather I’, 1972, 40000000)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  Movie(879900, ‘Godfather II’, 1974, 3900000)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  Actor(090988,’Robert De </a:t>
            </a:r>
            <a:r>
              <a:rPr lang="en-US" sz="2200" dirty="0" err="1">
                <a:latin typeface="Courier New"/>
                <a:cs typeface="Courier New"/>
              </a:rPr>
              <a:t>Niro</a:t>
            </a:r>
            <a:r>
              <a:rPr lang="en-US" sz="2200" dirty="0">
                <a:latin typeface="Courier New"/>
                <a:cs typeface="Courier New"/>
              </a:rPr>
              <a:t>’, 1943)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Each query is a </a:t>
            </a:r>
            <a:r>
              <a:rPr lang="en-US" i="1" dirty="0">
                <a:latin typeface="Times New Roman"/>
                <a:cs typeface="Times New Roman"/>
              </a:rPr>
              <a:t>rule</a:t>
            </a:r>
          </a:p>
          <a:p>
            <a:pPr marL="0" indent="0">
              <a:buNone/>
            </a:pPr>
            <a:r>
              <a:rPr lang="en-US" sz="2800" dirty="0">
                <a:latin typeface="Times New Roman"/>
                <a:cs typeface="Times New Roman"/>
              </a:rPr>
              <a:t> Movies that were produced  in 1998 and made more than $2,000. 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Q1(y):- Movie(x,y,1998,z),z &gt; 2000.</a:t>
            </a:r>
            <a:endParaRPr lang="en-US" sz="2800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44095" y="68270"/>
            <a:ext cx="32499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Movie(</a:t>
            </a:r>
            <a:r>
              <a:rPr lang="en-US" sz="1600" u="sng" dirty="0">
                <a:latin typeface="Times New Roman"/>
                <a:cs typeface="Times New Roman"/>
              </a:rPr>
              <a:t>mid</a:t>
            </a:r>
            <a:r>
              <a:rPr lang="en-US" sz="1600" dirty="0">
                <a:latin typeface="Times New Roman"/>
                <a:cs typeface="Times New Roman"/>
              </a:rPr>
              <a:t>, title, year, total-gross)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Actor(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, name, b-year)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Plays(</a:t>
            </a:r>
            <a:r>
              <a:rPr lang="en-US" sz="1600" u="sng" dirty="0">
                <a:latin typeface="Times New Roman"/>
                <a:cs typeface="Times New Roman"/>
              </a:rPr>
              <a:t>mid,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77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Datalog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Times New Roman" charset="0"/>
                <a:ea typeface="ＭＳ Ｐゴシック" charset="0"/>
                <a:cs typeface="ＭＳ Ｐゴシック" charset="0"/>
              </a:rPr>
              <a:t>Actors who played in a movie whose total gross is more than $2,000.</a:t>
            </a:r>
            <a:endParaRPr lang="en-US" dirty="0">
              <a:latin typeface="Times New Roman"/>
              <a:ea typeface="ＭＳ Ｐゴシック" charset="0"/>
              <a:cs typeface="Times New Roman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Q2(y):- Actor(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),Plays(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t,x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),Movie(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t,v,w,f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  f &gt; 2000.</a:t>
            </a:r>
          </a:p>
          <a:p>
            <a:pPr>
              <a:buFontTx/>
              <a:buNone/>
            </a:pPr>
            <a:endParaRPr lang="en-US" sz="2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>
                <a:latin typeface="Times New Roman" charset="0"/>
                <a:ea typeface="ＭＳ Ｐゴシック" charset="0"/>
                <a:cs typeface="ＭＳ Ｐゴシック" charset="0"/>
              </a:rPr>
              <a:t>Actors who played in a movie whose total gross is more than $2,000 and a movie made in 1998.</a:t>
            </a:r>
          </a:p>
          <a:p>
            <a:pPr>
              <a:buFontTx/>
              <a:buNone/>
            </a:pP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Q3(y):- Actor(</a:t>
            </a:r>
            <a:r>
              <a:rPr lang="en-US" sz="2400" dirty="0" err="1">
                <a:latin typeface="Courier New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),Plays(</a:t>
            </a:r>
            <a:r>
              <a:rPr lang="en-US" sz="2400" dirty="0" err="1">
                <a:latin typeface="Courier New" charset="0"/>
                <a:ea typeface="ＭＳ Ｐゴシック" charset="0"/>
                <a:cs typeface="ＭＳ Ｐゴシック" charset="0"/>
              </a:rPr>
              <a:t>t,x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),Movie(</a:t>
            </a:r>
            <a:r>
              <a:rPr lang="en-US" sz="2400" dirty="0" err="1">
                <a:latin typeface="Courier New" charset="0"/>
                <a:ea typeface="ＭＳ Ｐゴシック" charset="0"/>
                <a:cs typeface="ＭＳ Ｐゴシック" charset="0"/>
              </a:rPr>
              <a:t>t,v,w,f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),</a:t>
            </a:r>
          </a:p>
          <a:p>
            <a:pPr>
              <a:buFontTx/>
              <a:buNone/>
            </a:pP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     f &gt; 2000, Plays(</a:t>
            </a:r>
            <a:r>
              <a:rPr lang="en-US" sz="2400" dirty="0" err="1">
                <a:latin typeface="Courier New" charset="0"/>
                <a:ea typeface="ＭＳ Ｐゴシック" charset="0"/>
                <a:cs typeface="ＭＳ Ｐゴシック" charset="0"/>
              </a:rPr>
              <a:t>g,x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), Movie(g,l,1998,h).</a:t>
            </a:r>
          </a:p>
          <a:p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44095" y="68270"/>
            <a:ext cx="32499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Movie(</a:t>
            </a:r>
            <a:r>
              <a:rPr lang="en-US" sz="1600" u="sng" dirty="0">
                <a:latin typeface="Times New Roman"/>
                <a:cs typeface="Times New Roman"/>
              </a:rPr>
              <a:t>mid</a:t>
            </a:r>
            <a:r>
              <a:rPr lang="en-US" sz="1600" dirty="0">
                <a:latin typeface="Times New Roman"/>
                <a:cs typeface="Times New Roman"/>
              </a:rPr>
              <a:t>, title, year, total-gross)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Actor(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, name, b-year)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Plays(</a:t>
            </a:r>
            <a:r>
              <a:rPr lang="en-US" sz="1600" u="sng" dirty="0">
                <a:latin typeface="Times New Roman"/>
                <a:cs typeface="Times New Roman"/>
              </a:rPr>
              <a:t>mid,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56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Datalog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200" dirty="0">
                <a:latin typeface="Courier New" charset="0"/>
                <a:ea typeface="ＭＳ Ｐゴシック" charset="0"/>
                <a:cs typeface="ＭＳ Ｐゴシック" charset="0"/>
              </a:rPr>
              <a:t>Q2(y):- Actor(</a:t>
            </a:r>
            <a:r>
              <a:rPr lang="en-US" sz="2200" dirty="0" err="1">
                <a:latin typeface="Courier New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 sz="2200" dirty="0">
                <a:latin typeface="Courier New" charset="0"/>
                <a:ea typeface="ＭＳ Ｐゴシック" charset="0"/>
                <a:cs typeface="ＭＳ Ｐゴシック" charset="0"/>
              </a:rPr>
              <a:t>),Plays(</a:t>
            </a:r>
            <a:r>
              <a:rPr lang="en-US" sz="2200" dirty="0" err="1">
                <a:latin typeface="Courier New" charset="0"/>
                <a:ea typeface="ＭＳ Ｐゴシック" charset="0"/>
                <a:cs typeface="ＭＳ Ｐゴシック" charset="0"/>
              </a:rPr>
              <a:t>t,x</a:t>
            </a:r>
            <a:r>
              <a:rPr lang="en-US" sz="2200" dirty="0">
                <a:latin typeface="Courier New" charset="0"/>
                <a:ea typeface="ＭＳ Ｐゴシック" charset="0"/>
                <a:cs typeface="ＭＳ Ｐゴシック" charset="0"/>
              </a:rPr>
              <a:t>),Movie(</a:t>
            </a:r>
            <a:r>
              <a:rPr lang="en-US" sz="2200" dirty="0" err="1">
                <a:latin typeface="Courier New" charset="0"/>
                <a:ea typeface="ＭＳ Ｐゴシック" charset="0"/>
                <a:cs typeface="ＭＳ Ｐゴシック" charset="0"/>
              </a:rPr>
              <a:t>t,v,w,f</a:t>
            </a:r>
            <a:r>
              <a:rPr lang="en-US" sz="2200" dirty="0">
                <a:latin typeface="Courier New" charset="0"/>
                <a:ea typeface="ＭＳ Ｐゴシック" charset="0"/>
                <a:cs typeface="ＭＳ Ｐゴシック" charset="0"/>
              </a:rPr>
              <a:t>),</a:t>
            </a:r>
          </a:p>
          <a:p>
            <a:pPr>
              <a:buFontTx/>
              <a:buNone/>
            </a:pPr>
            <a:r>
              <a:rPr lang="en-US" sz="2200" dirty="0">
                <a:latin typeface="Courier New" charset="0"/>
                <a:ea typeface="ＭＳ Ｐゴシック" charset="0"/>
                <a:cs typeface="ＭＳ Ｐゴシック" charset="0"/>
              </a:rPr>
              <a:t>      f &gt; 2000.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y: head variable; x, z, t : existential variables</a:t>
            </a:r>
          </a:p>
          <a:p>
            <a:r>
              <a:rPr lang="en-US" dirty="0">
                <a:latin typeface="Times New Roman"/>
                <a:cs typeface="Times New Roman"/>
              </a:rPr>
              <a:t>Extensional Database Predicates (EDB)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Movie, Actor, Plays</a:t>
            </a:r>
          </a:p>
          <a:p>
            <a:r>
              <a:rPr lang="en-US" dirty="0">
                <a:latin typeface="Times New Roman"/>
                <a:cs typeface="Times New Roman"/>
              </a:rPr>
              <a:t>Intentional Database Predicate (IDB)  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Q2</a:t>
            </a: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16</a:t>
            </a:fld>
            <a:endParaRPr lang="en-US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21680" y="2524706"/>
            <a:ext cx="1120965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head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 flipV="1">
            <a:off x="669115" y="1792219"/>
            <a:ext cx="0" cy="7065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701587" y="1792220"/>
            <a:ext cx="1120965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atom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 flipV="1">
            <a:off x="4249022" y="1343023"/>
            <a:ext cx="0" cy="40475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642845" y="1777178"/>
            <a:ext cx="1120965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atom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 flipV="1">
            <a:off x="6190280" y="1341636"/>
            <a:ext cx="0" cy="40614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657465" y="2514633"/>
            <a:ext cx="1120965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body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 flipV="1">
            <a:off x="5204900" y="1747780"/>
            <a:ext cx="0" cy="754584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44095" y="68270"/>
            <a:ext cx="32499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Movie(</a:t>
            </a:r>
            <a:r>
              <a:rPr lang="en-US" sz="1600" u="sng" dirty="0">
                <a:latin typeface="Times New Roman"/>
                <a:cs typeface="Times New Roman"/>
              </a:rPr>
              <a:t>mid</a:t>
            </a:r>
            <a:r>
              <a:rPr lang="en-US" sz="1600" dirty="0">
                <a:latin typeface="Times New Roman"/>
                <a:cs typeface="Times New Roman"/>
              </a:rPr>
              <a:t>, title, year, total-gross)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Actor(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, name, b-year)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Plays(</a:t>
            </a:r>
            <a:r>
              <a:rPr lang="en-US" sz="1600" u="sng" dirty="0">
                <a:latin typeface="Times New Roman"/>
                <a:cs typeface="Times New Roman"/>
              </a:rPr>
              <a:t>mid,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877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Datalog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A collection of rules: union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Actors who played in a movie with gross of more than $2,000 or a movie made after 1990.</a:t>
            </a:r>
            <a:endParaRPr lang="en-US" sz="2800" dirty="0">
              <a:latin typeface="Times New Roman"/>
              <a:ea typeface="ＭＳ Ｐゴシック" charset="0"/>
              <a:cs typeface="Times New Roman"/>
            </a:endParaRPr>
          </a:p>
          <a:p>
            <a:pPr>
              <a:buFontTx/>
              <a:buNone/>
            </a:pPr>
            <a:endParaRPr lang="en-US" sz="20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Q4(y):- Actor(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),Plays(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t,x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),Movie(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t,v,w,f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  f &gt; 2000.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Q4(y):- Actor(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),Plays(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t,x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),Movie(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t,v,w,f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  w &gt; 1990.</a:t>
            </a:r>
          </a:p>
          <a:p>
            <a:pPr>
              <a:buFontTx/>
              <a:buNone/>
            </a:pPr>
            <a:endParaRPr lang="en-US" sz="2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endParaRPr lang="en-US" altLang="ja-JP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44095" y="68270"/>
            <a:ext cx="32499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Movie(</a:t>
            </a:r>
            <a:r>
              <a:rPr lang="en-US" sz="1600" u="sng" dirty="0">
                <a:latin typeface="Times New Roman"/>
                <a:cs typeface="Times New Roman"/>
              </a:rPr>
              <a:t>mid</a:t>
            </a:r>
            <a:r>
              <a:rPr lang="en-US" sz="1600" dirty="0">
                <a:latin typeface="Times New Roman"/>
                <a:cs typeface="Times New Roman"/>
              </a:rPr>
              <a:t>, title, year, total-gross)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Actor(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, name, b-year)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Plays(</a:t>
            </a:r>
            <a:r>
              <a:rPr lang="en-US" sz="1600" u="sng" dirty="0">
                <a:latin typeface="Times New Roman"/>
                <a:cs typeface="Times New Roman"/>
              </a:rPr>
              <a:t>mid,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76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Similar to views in SQL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Actors who played in a movie with gross of more than $2000 and in a movie with 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‘Robert De </a:t>
            </a:r>
            <a:r>
              <a:rPr lang="en-US" altLang="ja-JP" sz="2800" dirty="0" err="1">
                <a:latin typeface="Times New Roman" charset="0"/>
                <a:ea typeface="ＭＳ Ｐゴシック" charset="0"/>
                <a:cs typeface="ＭＳ Ｐゴシック" charset="0"/>
              </a:rPr>
              <a:t>Niro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’.</a:t>
            </a:r>
            <a:endParaRPr lang="en-US" sz="2800" dirty="0">
              <a:latin typeface="Times New Roman"/>
              <a:ea typeface="ＭＳ Ｐゴシック" charset="0"/>
              <a:cs typeface="Times New Roman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V(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):- Actor(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 Plays(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t,x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 Movie(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t,v,w,f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  		  f &gt; 20000.</a:t>
            </a:r>
            <a:endParaRPr lang="en-US" sz="28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Q5(y):- V(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 Plays(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t,x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 Plays(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t,f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				Actor(f, ’Robert De Niro’, g, h).</a:t>
            </a:r>
          </a:p>
          <a:p>
            <a:pPr>
              <a:buFontTx/>
              <a:buNone/>
            </a:pPr>
            <a:endParaRPr lang="en-US" sz="20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Unfolding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Q5(y):- Actor(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 Plays(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t,x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 Movie(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t,v,w,f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    f &gt; 20000, Plays(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u,x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 Plays(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u,f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    Actor(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f,’Robert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Niro’,g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, h).</a:t>
            </a:r>
          </a:p>
          <a:p>
            <a:pPr marL="457200" lvl="1" indent="0">
              <a:buNone/>
            </a:pPr>
            <a:endParaRPr lang="en-US" altLang="ja-JP" sz="2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18</a:t>
            </a:fld>
            <a:endParaRPr lang="en-US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647935" y="3996773"/>
            <a:ext cx="2281665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Definition of V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3768874" y="4458438"/>
            <a:ext cx="0" cy="2387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44095" y="68270"/>
            <a:ext cx="32499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Movie(</a:t>
            </a:r>
            <a:r>
              <a:rPr lang="en-US" sz="1600" u="sng" dirty="0">
                <a:latin typeface="Times New Roman"/>
                <a:cs typeface="Times New Roman"/>
              </a:rPr>
              <a:t>mid</a:t>
            </a:r>
            <a:r>
              <a:rPr lang="en-US" sz="1600" dirty="0">
                <a:latin typeface="Times New Roman"/>
                <a:cs typeface="Times New Roman"/>
              </a:rPr>
              <a:t>, title, year, total-gross)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Actor(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, name, b-year)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Plays(</a:t>
            </a:r>
            <a:r>
              <a:rPr lang="en-US" sz="1600" u="sng" dirty="0">
                <a:latin typeface="Times New Roman"/>
                <a:cs typeface="Times New Roman"/>
              </a:rPr>
              <a:t>mid,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798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Datalog with negation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All actors who did not play in a movie with ‘Robert De </a:t>
            </a:r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Niro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’.</a:t>
            </a:r>
            <a:endParaRPr lang="en-US" sz="2800" dirty="0">
              <a:latin typeface="Times New Roman"/>
              <a:ea typeface="ＭＳ Ｐゴシック" charset="0"/>
              <a:cs typeface="Times New Roman"/>
            </a:endParaRPr>
          </a:p>
          <a:p>
            <a:pPr>
              <a:buFontTx/>
              <a:buNone/>
            </a:pPr>
            <a:endParaRPr lang="en-US" sz="20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U(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):- Actor(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 Plays(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t,x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 Plays(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t,f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        Actor(f, ’Robert De Niro’, g).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Q6(y):- Actor(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 </a:t>
            </a:r>
            <a:r>
              <a:rPr lang="en-US" sz="2000" dirty="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not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U(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>
              <a:buFontTx/>
              <a:buNone/>
            </a:pPr>
            <a:endParaRPr lang="en-US" sz="2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44095" y="68270"/>
            <a:ext cx="32499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Movie(</a:t>
            </a:r>
            <a:r>
              <a:rPr lang="en-US" sz="1600" u="sng" dirty="0">
                <a:latin typeface="Times New Roman"/>
                <a:cs typeface="Times New Roman"/>
              </a:rPr>
              <a:t>mid</a:t>
            </a:r>
            <a:r>
              <a:rPr lang="en-US" sz="1600" dirty="0">
                <a:latin typeface="Times New Roman"/>
                <a:cs typeface="Times New Roman"/>
              </a:rPr>
              <a:t>, title, year, total-gross)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Actor(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, name, b-year)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Plays(</a:t>
            </a:r>
            <a:r>
              <a:rPr lang="en-US" sz="1600" u="sng" dirty="0">
                <a:latin typeface="Times New Roman"/>
                <a:cs typeface="Times New Roman"/>
              </a:rPr>
              <a:t>mid,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4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229600" cy="781069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Announcements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824777"/>
            <a:ext cx="8730532" cy="589669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The due data for selecting papers is Tuesday.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Your top 5 choices</a:t>
            </a: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76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Safe datalog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 New Roman" charset="0"/>
                <a:ea typeface="ＭＳ Ｐゴシック" charset="0"/>
                <a:cs typeface="ＭＳ Ｐゴシック" charset="0"/>
              </a:rPr>
              <a:t>Unsafe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rules:</a:t>
            </a:r>
            <a:endParaRPr lang="en-US" sz="2800" dirty="0">
              <a:latin typeface="Times New Roman"/>
              <a:ea typeface="ＭＳ Ｐゴシック" charset="0"/>
              <a:cs typeface="Times New Roman"/>
            </a:endParaRPr>
          </a:p>
          <a:p>
            <a:pPr>
              <a:buFontTx/>
              <a:buNone/>
            </a:pPr>
            <a:endParaRPr lang="en-US" sz="20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V(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):- Actor(x,y,1998), z &gt; 200.</a:t>
            </a:r>
          </a:p>
          <a:p>
            <a:pPr>
              <a:buFontTx/>
              <a:buNone/>
            </a:pPr>
            <a:endParaRPr lang="en-US" sz="20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W(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):- Actor(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), </a:t>
            </a:r>
            <a:r>
              <a:rPr lang="en-US" sz="2000" dirty="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not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Plays(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t,x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>
              <a:buFontTx/>
              <a:buNone/>
            </a:pPr>
            <a:endParaRPr lang="en-US" sz="2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A datalog rule  is safe if every variable appear in at least one positive predicate</a:t>
            </a:r>
            <a:endParaRPr lang="en-US" sz="2800" dirty="0">
              <a:latin typeface="Times New Roman"/>
              <a:ea typeface="ＭＳ Ｐゴシック" charset="0"/>
              <a:cs typeface="Times New Roman"/>
            </a:endParaRPr>
          </a:p>
          <a:p>
            <a:pPr>
              <a:buFontTx/>
              <a:buNone/>
            </a:pPr>
            <a:endParaRPr lang="en-US" sz="2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44095" y="68270"/>
            <a:ext cx="32499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Movie(</a:t>
            </a:r>
            <a:r>
              <a:rPr lang="en-US" sz="1600" u="sng" dirty="0">
                <a:latin typeface="Times New Roman"/>
                <a:cs typeface="Times New Roman"/>
              </a:rPr>
              <a:t>mid</a:t>
            </a:r>
            <a:r>
              <a:rPr lang="en-US" sz="1600" dirty="0">
                <a:latin typeface="Times New Roman"/>
                <a:cs typeface="Times New Roman"/>
              </a:rPr>
              <a:t>, title, year, total-gross)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Actor(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, name, b-year)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Plays(</a:t>
            </a:r>
            <a:r>
              <a:rPr lang="en-US" sz="1600" u="sng" dirty="0">
                <a:latin typeface="Times New Roman"/>
                <a:cs typeface="Times New Roman"/>
              </a:rPr>
              <a:t>mid,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Datalog to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Non-recursive datalog with negation represents the core functionalities of SQL </a:t>
            </a:r>
            <a:endParaRPr lang="en-US" sz="2800" dirty="0">
              <a:latin typeface="Times New Roman"/>
              <a:ea typeface="ＭＳ Ｐゴシック" charset="0"/>
              <a:cs typeface="Times New Roman"/>
            </a:endParaRPr>
          </a:p>
          <a:p>
            <a:pPr>
              <a:buFontTx/>
              <a:buNone/>
            </a:pPr>
            <a:endParaRPr lang="en-US" sz="2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We can translate each non-recursive datalog program to a core SQL query and vice versa.</a:t>
            </a:r>
            <a:endParaRPr lang="en-US" sz="2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79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Equivalency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RA and non-recursive datalog with negation the same set of queries.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Relational queries.</a:t>
            </a:r>
          </a:p>
          <a:p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28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Conjunctive queries (CQ)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One datalog rule.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SELECT-DISTINCT-FROM-WHERE.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Select/project/join  (</a:t>
            </a:r>
            <a:r>
              <a:rPr lang="en-US" sz="3600" dirty="0" err="1">
                <a:latin typeface="Times New Roman"/>
                <a:cs typeface="Times New Roman"/>
              </a:rPr>
              <a:t>σ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Π</a:t>
            </a:r>
            <a:r>
              <a:rPr lang="en-US" dirty="0">
                <a:latin typeface="Times New Roman"/>
                <a:cs typeface="Times New Roman"/>
              </a:rPr>
              <a:t>, ∞)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fragment of RA.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Existential/ conjunctive fragment of RC </a:t>
            </a: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There is not any comparison operator (&lt;, ≠, …) in CQ. 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If used the family is called CQ</a:t>
            </a:r>
            <a:r>
              <a:rPr lang="en-US" baseline="30000" dirty="0">
                <a:latin typeface="Times New Roman" charset="0"/>
                <a:ea typeface="ＭＳ Ｐゴシック" charset="0"/>
                <a:cs typeface="ＭＳ Ｐゴシック" charset="0"/>
              </a:rPr>
              <a:t>&lt;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, CQ</a:t>
            </a:r>
            <a:r>
              <a:rPr lang="en-US" baseline="30000" dirty="0">
                <a:latin typeface="Times New Roman" charset="0"/>
                <a:ea typeface="ＭＳ Ｐゴシック" charset="0"/>
                <a:cs typeface="ＭＳ Ｐゴシック" charset="0"/>
              </a:rPr>
              <a:t>≠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, …</a:t>
            </a:r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4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CQ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latin typeface="Times New Roman" charset="0"/>
                <a:ea typeface="ＭＳ Ｐゴシック" charset="0"/>
                <a:cs typeface="ＭＳ Ｐゴシック" charset="0"/>
              </a:rPr>
              <a:t>Actors who played in  “LTR”.</a:t>
            </a:r>
            <a:endParaRPr lang="en-US" dirty="0">
              <a:latin typeface="Times New Roman"/>
              <a:ea typeface="ＭＳ Ｐゴシック" charset="0"/>
              <a:cs typeface="Times New Roman"/>
            </a:endParaRPr>
          </a:p>
          <a:p>
            <a:pPr>
              <a:buFontTx/>
              <a:buNone/>
            </a:pP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Q7(y):- Actor(x, y, z), Plays(t, x),</a:t>
            </a:r>
          </a:p>
          <a:p>
            <a:pPr>
              <a:buFontTx/>
              <a:buNone/>
            </a:pP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        Movie(t, ’LTR’, w, f).</a:t>
            </a:r>
          </a:p>
          <a:p>
            <a:pPr marL="0" indent="0"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57150" indent="0">
              <a:buNone/>
            </a:pPr>
            <a:r>
              <a:rPr lang="en-US" i="1" dirty="0">
                <a:latin typeface="Times New Roman" charset="0"/>
                <a:ea typeface="ＭＳ Ｐゴシック" charset="0"/>
                <a:cs typeface="ＭＳ Ｐゴシック" charset="0"/>
              </a:rPr>
              <a:t>Non-CQ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: Actors who played in some movies with only one actor.</a:t>
            </a: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44095" y="68270"/>
            <a:ext cx="32499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Movie(</a:t>
            </a:r>
            <a:r>
              <a:rPr lang="en-US" sz="1600" u="sng" dirty="0">
                <a:latin typeface="Times New Roman"/>
                <a:cs typeface="Times New Roman"/>
              </a:rPr>
              <a:t>mid</a:t>
            </a:r>
            <a:r>
              <a:rPr lang="en-US" sz="1600" dirty="0">
                <a:latin typeface="Times New Roman"/>
                <a:cs typeface="Times New Roman"/>
              </a:rPr>
              <a:t>, title, year, total-gross)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Actor(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, name, b-year)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Plays(</a:t>
            </a:r>
            <a:r>
              <a:rPr lang="en-US" sz="1600" u="sng" dirty="0">
                <a:latin typeface="Times New Roman"/>
                <a:cs typeface="Times New Roman"/>
              </a:rPr>
              <a:t>mid,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97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Query equivalency and containment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Interesting and long standing problems in query processing.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Queries 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and 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are </a:t>
            </a:r>
            <a:r>
              <a:rPr lang="en-US" i="1" dirty="0">
                <a:latin typeface="Times New Roman" charset="0"/>
                <a:ea typeface="ＭＳ Ｐゴシック" charset="0"/>
                <a:cs typeface="ＭＳ Ｐゴシック" charset="0"/>
              </a:rPr>
              <a:t>equivalent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if and only if for every database instance I, 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(I) = 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(I)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Shown as 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	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Query 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is contained in 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if and only if for every database instance I, 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(I)     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(I)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Shown as 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	  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</a:p>
          <a:p>
            <a:pPr marL="0" indent="0">
              <a:buNone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956599"/>
              </p:ext>
            </p:extLst>
          </p:nvPr>
        </p:nvGraphicFramePr>
        <p:xfrm>
          <a:off x="2747828" y="3327287"/>
          <a:ext cx="274637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2" name="Equation" r:id="rId4" imgW="127000" imgH="114300" progId="Equation.3">
                  <p:embed/>
                </p:oleObj>
              </mc:Choice>
              <mc:Fallback>
                <p:oleObj name="Equation" r:id="rId4" imgW="127000" imgH="114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47828" y="3327287"/>
                        <a:ext cx="274637" cy="249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433952"/>
              </p:ext>
            </p:extLst>
          </p:nvPr>
        </p:nvGraphicFramePr>
        <p:xfrm>
          <a:off x="4724770" y="4249670"/>
          <a:ext cx="407849" cy="3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3" name="Equation" r:id="rId6" imgW="152400" imgH="177800" progId="Equation.3">
                  <p:embed/>
                </p:oleObj>
              </mc:Choice>
              <mc:Fallback>
                <p:oleObj name="Equation" r:id="rId6" imgW="1524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24770" y="4249670"/>
                        <a:ext cx="407849" cy="3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356933"/>
              </p:ext>
            </p:extLst>
          </p:nvPr>
        </p:nvGraphicFramePr>
        <p:xfrm>
          <a:off x="2818631" y="4761740"/>
          <a:ext cx="407849" cy="3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4" name="Equation" r:id="rId8" imgW="152400" imgH="177800" progId="Equation.3">
                  <p:embed/>
                </p:oleObj>
              </mc:Choice>
              <mc:Fallback>
                <p:oleObj name="Equation" r:id="rId8" imgW="1524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18631" y="4761740"/>
                        <a:ext cx="407849" cy="3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18044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Containment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Is 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  	 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q1(x):- 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y,z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z,w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q2(x):- 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y,z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q1(x):-R(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y,’Joe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’).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q2(x):-R(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y,z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q1(x):- 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y,z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z,x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q2(x):- 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y,x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291237"/>
              </p:ext>
            </p:extLst>
          </p:nvPr>
        </p:nvGraphicFramePr>
        <p:xfrm>
          <a:off x="998123" y="1108218"/>
          <a:ext cx="407849" cy="3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" name="Equation" r:id="rId4" imgW="152400" imgH="177800" progId="Equation.3">
                  <p:embed/>
                </p:oleObj>
              </mc:Choice>
              <mc:Fallback>
                <p:oleObj name="Equation" r:id="rId4" imgW="1524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8123" y="1108218"/>
                        <a:ext cx="407849" cy="3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180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Containment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Is 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  	 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q1(x):- 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y,y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q2(x):- 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y,z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z,t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998123" y="1108218"/>
          <a:ext cx="407849" cy="3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4" imgW="152400" imgH="177800" progId="Equation.3">
                  <p:embed/>
                </p:oleObj>
              </mc:Choice>
              <mc:Fallback>
                <p:oleObj name="Equation" r:id="rId4" imgW="152400" imgH="1778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8123" y="1108218"/>
                        <a:ext cx="407849" cy="3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979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Query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ea typeface="ＭＳ Ｐゴシック" charset="0"/>
                <a:cs typeface="Times New Roman"/>
              </a:rPr>
              <a:t>Rules based form of a CQ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ea typeface="ＭＳ Ｐゴシック" charset="0"/>
                <a:cs typeface="Times New Roman"/>
              </a:rPr>
              <a:t>   </a:t>
            </a:r>
            <a:r>
              <a:rPr lang="en-US" sz="3000" dirty="0">
                <a:latin typeface="Courier New" charset="0"/>
                <a:ea typeface="ＭＳ Ｐゴシック" charset="0"/>
                <a:cs typeface="ＭＳ Ｐゴシック" charset="0"/>
              </a:rPr>
              <a:t>q(u):- R</a:t>
            </a:r>
            <a:r>
              <a:rPr lang="en-US" sz="3000" baseline="-25000" dirty="0">
                <a:latin typeface="Courier Ne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3000" dirty="0">
                <a:latin typeface="Courier New" charset="0"/>
                <a:ea typeface="ＭＳ Ｐゴシック" charset="0"/>
                <a:cs typeface="ＭＳ Ｐゴシック" charset="0"/>
              </a:rPr>
              <a:t>(u</a:t>
            </a:r>
            <a:r>
              <a:rPr lang="en-US" sz="3000" baseline="-25000" dirty="0">
                <a:latin typeface="Courier Ne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3000" dirty="0">
                <a:latin typeface="Courier New" charset="0"/>
                <a:ea typeface="ＭＳ Ｐゴシック" charset="0"/>
                <a:cs typeface="ＭＳ Ｐゴシック" charset="0"/>
              </a:rPr>
              <a:t>),…,</a:t>
            </a:r>
            <a:r>
              <a:rPr lang="en-US" sz="3000" dirty="0" err="1">
                <a:latin typeface="Courier New" charset="0"/>
                <a:ea typeface="ＭＳ Ｐゴシック" charset="0"/>
                <a:cs typeface="ＭＳ Ｐゴシック" charset="0"/>
              </a:rPr>
              <a:t>R</a:t>
            </a:r>
            <a:r>
              <a:rPr lang="en-US" sz="3000" baseline="-25000" dirty="0" err="1">
                <a:latin typeface="Courier New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3000" dirty="0">
                <a:latin typeface="Courier New" charset="0"/>
                <a:ea typeface="ＭＳ Ｐゴシック" charset="0"/>
                <a:cs typeface="ＭＳ Ｐゴシック" charset="0"/>
              </a:rPr>
              <a:t>(u</a:t>
            </a:r>
            <a:r>
              <a:rPr lang="en-US" sz="3000" baseline="-25000" dirty="0">
                <a:latin typeface="Courier New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3000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  <a:endParaRPr lang="en-US" sz="3000" dirty="0">
              <a:latin typeface="Times New Roman"/>
              <a:ea typeface="ＭＳ Ｐゴシック" charset="0"/>
              <a:cs typeface="Times New Roman"/>
            </a:endParaRPr>
          </a:p>
          <a:p>
            <a:pPr lvl="1"/>
            <a:r>
              <a:rPr lang="en-US" i="1" dirty="0" err="1">
                <a:latin typeface="Times New Roman"/>
                <a:ea typeface="ＭＳ Ｐゴシック" charset="0"/>
                <a:cs typeface="Times New Roman"/>
              </a:rPr>
              <a:t>u</a:t>
            </a:r>
            <a:r>
              <a:rPr lang="en-US" i="1" baseline="-25000" dirty="0" err="1">
                <a:latin typeface="Times New Roman"/>
                <a:ea typeface="ＭＳ Ｐゴシック" charset="0"/>
                <a:cs typeface="Times New Roman"/>
              </a:rPr>
              <a:t>i</a:t>
            </a:r>
            <a:r>
              <a:rPr lang="en-US" i="1" dirty="0">
                <a:latin typeface="Times New Roman"/>
                <a:ea typeface="ＭＳ Ｐゴシック" charset="0"/>
                <a:cs typeface="Times New Roman"/>
              </a:rPr>
              <a:t> </a:t>
            </a:r>
            <a:r>
              <a:rPr lang="en-US" dirty="0">
                <a:latin typeface="Times New Roman"/>
                <a:ea typeface="ＭＳ Ｐゴシック" charset="0"/>
                <a:cs typeface="Times New Roman"/>
              </a:rPr>
              <a:t>is shorthand for (x, y,…, z).</a:t>
            </a:r>
          </a:p>
          <a:p>
            <a:pPr marL="0" indent="0">
              <a:buNone/>
            </a:pPr>
            <a:endParaRPr lang="en-US" dirty="0">
              <a:latin typeface="Times New Roman"/>
              <a:ea typeface="ＭＳ Ｐゴシック" charset="0"/>
              <a:cs typeface="Times New Roman"/>
            </a:endParaRPr>
          </a:p>
          <a:p>
            <a:r>
              <a:rPr lang="en-US" dirty="0">
                <a:latin typeface="Times New Roman"/>
                <a:ea typeface="ＭＳ Ｐゴシック" charset="0"/>
                <a:cs typeface="Times New Roman"/>
              </a:rPr>
              <a:t>Valuation </a:t>
            </a:r>
            <a:r>
              <a:rPr lang="en-US" i="1" dirty="0">
                <a:latin typeface="Times New Roman"/>
                <a:ea typeface="ＭＳ Ｐゴシック" charset="0"/>
                <a:cs typeface="Times New Roman"/>
              </a:rPr>
              <a:t>v</a:t>
            </a:r>
            <a:r>
              <a:rPr lang="en-US" dirty="0">
                <a:latin typeface="Times New Roman"/>
                <a:ea typeface="ＭＳ Ｐゴシック" charset="0"/>
                <a:cs typeface="Times New Roman"/>
              </a:rPr>
              <a:t> is a total function from a set of variables to domain (</a:t>
            </a:r>
            <a:r>
              <a:rPr lang="en-US" b="1" dirty="0" err="1">
                <a:latin typeface="Times New Roman"/>
                <a:ea typeface="ＭＳ Ｐゴシック" charset="0"/>
                <a:cs typeface="Times New Roman"/>
              </a:rPr>
              <a:t>dom</a:t>
            </a:r>
            <a:r>
              <a:rPr lang="en-US" dirty="0">
                <a:latin typeface="Times New Roman"/>
                <a:ea typeface="ＭＳ Ｐゴシック" charset="0"/>
                <a:cs typeface="Times New Roman"/>
              </a:rPr>
              <a:t>) and identity on constants in the domain.</a:t>
            </a:r>
          </a:p>
          <a:p>
            <a:pPr marL="457200" lvl="1" indent="0">
              <a:buNone/>
            </a:pPr>
            <a:endParaRPr lang="en-US" dirty="0">
              <a:latin typeface="Times New Roman"/>
              <a:ea typeface="ＭＳ Ｐゴシック" charset="0"/>
              <a:cs typeface="Times New Roman"/>
            </a:endParaRP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i="1" baseline="-25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i="1" baseline="-25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baseline="-25000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714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Query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ea typeface="ＭＳ Ｐゴシック" charset="0"/>
                <a:cs typeface="Times New Roman"/>
              </a:rPr>
              <a:t>The set of variables in </a:t>
            </a:r>
            <a:r>
              <a:rPr lang="en-US" i="1" dirty="0">
                <a:latin typeface="Times New Roman"/>
                <a:ea typeface="ＭＳ Ｐゴシック" charset="0"/>
                <a:cs typeface="Times New Roman"/>
              </a:rPr>
              <a:t>q</a:t>
            </a:r>
            <a:r>
              <a:rPr lang="en-US" dirty="0">
                <a:latin typeface="Times New Roman"/>
                <a:ea typeface="ＭＳ Ｐゴシック" charset="0"/>
                <a:cs typeface="Times New Roman"/>
              </a:rPr>
              <a:t> is shown as </a:t>
            </a:r>
            <a:r>
              <a:rPr lang="en-US" i="1" dirty="0" err="1">
                <a:latin typeface="Times New Roman"/>
                <a:ea typeface="ＭＳ Ｐゴシック" charset="0"/>
                <a:cs typeface="Times New Roman"/>
              </a:rPr>
              <a:t>var</a:t>
            </a:r>
            <a:r>
              <a:rPr lang="en-US" i="1" dirty="0">
                <a:latin typeface="Times New Roman"/>
                <a:ea typeface="ＭＳ Ｐゴシック" charset="0"/>
                <a:cs typeface="Times New Roman"/>
              </a:rPr>
              <a:t>(q)</a:t>
            </a:r>
          </a:p>
          <a:p>
            <a:pPr marL="0" indent="0">
              <a:buNone/>
            </a:pPr>
            <a:r>
              <a:rPr lang="en-US" i="1" dirty="0">
                <a:latin typeface="Times New Roman"/>
                <a:ea typeface="ＭＳ Ｐゴシック" charset="0"/>
                <a:cs typeface="Times New Roman"/>
              </a:rPr>
              <a:t>   </a:t>
            </a:r>
            <a:r>
              <a:rPr lang="en-US" dirty="0">
                <a:latin typeface="Times New Roman"/>
                <a:ea typeface="ＭＳ Ｐゴシック" charset="0"/>
                <a:cs typeface="Times New Roman"/>
              </a:rPr>
              <a:t>e.g. </a:t>
            </a:r>
            <a:r>
              <a:rPr lang="en-US" i="1" dirty="0" err="1">
                <a:latin typeface="Times New Roman"/>
                <a:ea typeface="ＭＳ Ｐゴシック" charset="0"/>
                <a:cs typeface="Times New Roman"/>
              </a:rPr>
              <a:t>var</a:t>
            </a:r>
            <a:r>
              <a:rPr lang="en-US" i="1" dirty="0">
                <a:latin typeface="Times New Roman"/>
                <a:ea typeface="ＭＳ Ｐゴシック" charset="0"/>
                <a:cs typeface="Times New Roman"/>
              </a:rPr>
              <a:t>(q</a:t>
            </a:r>
            <a:r>
              <a:rPr lang="en-US" i="1" baseline="-25000" dirty="0">
                <a:latin typeface="Times New Roman"/>
                <a:ea typeface="ＭＳ Ｐゴシック" charset="0"/>
                <a:cs typeface="Times New Roman"/>
              </a:rPr>
              <a:t>1</a:t>
            </a:r>
            <a:r>
              <a:rPr lang="en-US" i="1" dirty="0">
                <a:latin typeface="Times New Roman"/>
                <a:ea typeface="ＭＳ Ｐゴシック" charset="0"/>
                <a:cs typeface="Times New Roman"/>
              </a:rPr>
              <a:t>) </a:t>
            </a:r>
            <a:r>
              <a:rPr lang="en-US" dirty="0">
                <a:latin typeface="Times New Roman"/>
                <a:ea typeface="ＭＳ Ｐゴシック" charset="0"/>
                <a:cs typeface="Times New Roman"/>
              </a:rPr>
              <a:t>= {</a:t>
            </a:r>
            <a:r>
              <a:rPr lang="en-US" dirty="0" err="1">
                <a:latin typeface="Times New Roman"/>
                <a:ea typeface="ＭＳ Ｐゴシック" charset="0"/>
                <a:cs typeface="Times New Roman"/>
              </a:rPr>
              <a:t>x,y</a:t>
            </a:r>
            <a:r>
              <a:rPr lang="en-US" dirty="0">
                <a:latin typeface="Times New Roman"/>
                <a:ea typeface="ＭＳ Ｐゴシック" charset="0"/>
                <a:cs typeface="Times New Roman"/>
              </a:rPr>
              <a:t>}</a:t>
            </a:r>
          </a:p>
          <a:p>
            <a:pPr marL="0" lvl="1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  q1(x):- 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y,y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  <a:endParaRPr lang="en-US" dirty="0">
              <a:latin typeface="Times New Roman"/>
              <a:ea typeface="ＭＳ Ｐゴシック" charset="0"/>
              <a:cs typeface="Times New Roman"/>
            </a:endParaRPr>
          </a:p>
          <a:p>
            <a:endParaRPr lang="en-US" dirty="0">
              <a:latin typeface="Times New Roman"/>
              <a:ea typeface="ＭＳ Ｐゴシック" charset="0"/>
              <a:cs typeface="Times New Roman"/>
            </a:endParaRPr>
          </a:p>
          <a:p>
            <a:r>
              <a:rPr lang="en-US" dirty="0">
                <a:latin typeface="Times New Roman"/>
                <a:ea typeface="ＭＳ Ｐゴシック" charset="0"/>
                <a:cs typeface="Times New Roman"/>
              </a:rPr>
              <a:t>The </a:t>
            </a:r>
            <a:r>
              <a:rPr lang="en-US" i="1" dirty="0">
                <a:latin typeface="Times New Roman"/>
                <a:ea typeface="ＭＳ Ｐゴシック" charset="0"/>
                <a:cs typeface="Times New Roman"/>
              </a:rPr>
              <a:t>image </a:t>
            </a:r>
            <a:r>
              <a:rPr lang="en-US" dirty="0">
                <a:latin typeface="Times New Roman"/>
                <a:ea typeface="ＭＳ Ｐゴシック" charset="0"/>
                <a:cs typeface="Times New Roman"/>
              </a:rPr>
              <a:t>of database instance I under query </a:t>
            </a:r>
            <a:r>
              <a:rPr lang="en-US" i="1" dirty="0">
                <a:latin typeface="Times New Roman"/>
                <a:ea typeface="ＭＳ Ｐゴシック" charset="0"/>
                <a:cs typeface="Times New Roman"/>
              </a:rPr>
              <a:t>q,</a:t>
            </a:r>
          </a:p>
          <a:p>
            <a:pPr marL="0" indent="0">
              <a:buNone/>
            </a:pPr>
            <a:r>
              <a:rPr lang="en-US" i="1" dirty="0">
                <a:latin typeface="Times New Roman"/>
                <a:ea typeface="ＭＳ Ｐゴシック" charset="0"/>
                <a:cs typeface="Times New Roman"/>
              </a:rPr>
              <a:t>   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q(u):- R</a:t>
            </a:r>
            <a:r>
              <a:rPr lang="en-US" baseline="-25000" dirty="0">
                <a:latin typeface="Courier New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(u</a:t>
            </a:r>
            <a:r>
              <a:rPr lang="en-US" baseline="-25000" dirty="0">
                <a:latin typeface="Courier New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),…,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R</a:t>
            </a:r>
            <a:r>
              <a:rPr lang="en-US" baseline="-25000" dirty="0" err="1">
                <a:latin typeface="Courier New" charset="0"/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(u</a:t>
            </a:r>
            <a:r>
              <a:rPr lang="en-US" baseline="-25000" dirty="0">
                <a:latin typeface="Courier New" charset="0"/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  <a:endParaRPr lang="en-US" i="1" dirty="0">
              <a:latin typeface="Times New Roman"/>
              <a:ea typeface="ＭＳ Ｐゴシック" charset="0"/>
              <a:cs typeface="Times New Roman"/>
            </a:endParaRPr>
          </a:p>
          <a:p>
            <a:pPr marL="0" indent="0">
              <a:buNone/>
            </a:pPr>
            <a:r>
              <a:rPr lang="en-US" i="1" dirty="0">
                <a:latin typeface="Times New Roman"/>
                <a:ea typeface="ＭＳ Ｐゴシック" charset="0"/>
                <a:cs typeface="Times New Roman"/>
              </a:rPr>
              <a:t>   is </a:t>
            </a:r>
          </a:p>
          <a:p>
            <a:pPr marL="0" indent="0">
              <a:buNone/>
            </a:pPr>
            <a:r>
              <a:rPr lang="en-US" i="1" dirty="0">
                <a:latin typeface="Times New Roman"/>
                <a:ea typeface="ＭＳ Ｐゴシック" charset="0"/>
                <a:cs typeface="Times New Roman"/>
              </a:rPr>
              <a:t>q</a:t>
            </a:r>
            <a:r>
              <a:rPr lang="en-US" dirty="0">
                <a:latin typeface="Times New Roman"/>
                <a:ea typeface="ＭＳ Ｐゴシック" charset="0"/>
                <a:cs typeface="Times New Roman"/>
              </a:rPr>
              <a:t>(I) = {</a:t>
            </a:r>
            <a:r>
              <a:rPr lang="en-US" i="1" dirty="0">
                <a:latin typeface="Times New Roman"/>
                <a:ea typeface="ＭＳ Ｐゴシック" charset="0"/>
                <a:cs typeface="Times New Roman"/>
              </a:rPr>
              <a:t>v(u)| v is a valuation over </a:t>
            </a:r>
            <a:r>
              <a:rPr lang="en-US" i="1" dirty="0" err="1">
                <a:latin typeface="Times New Roman"/>
                <a:ea typeface="ＭＳ Ｐゴシック" charset="0"/>
                <a:cs typeface="Times New Roman"/>
              </a:rPr>
              <a:t>var</a:t>
            </a:r>
            <a:r>
              <a:rPr lang="en-US" i="1" dirty="0">
                <a:latin typeface="Times New Roman"/>
                <a:ea typeface="ＭＳ Ｐゴシック" charset="0"/>
                <a:cs typeface="Times New Roman"/>
              </a:rPr>
              <a:t>(q),      </a:t>
            </a:r>
          </a:p>
          <a:p>
            <a:pPr marL="0" indent="0">
              <a:buNone/>
            </a:pPr>
            <a:r>
              <a:rPr lang="en-US" i="1" dirty="0">
                <a:latin typeface="Times New Roman"/>
                <a:ea typeface="ＭＳ Ｐゴシック" charset="0"/>
                <a:cs typeface="Times New Roman"/>
              </a:rPr>
              <a:t>                      for each                  </a:t>
            </a:r>
            <a:r>
              <a:rPr lang="en-US" dirty="0">
                <a:latin typeface="Times New Roman"/>
                <a:ea typeface="ＭＳ Ｐゴシック" charset="0"/>
                <a:cs typeface="Times New Roman"/>
              </a:rPr>
              <a:t>}</a:t>
            </a:r>
          </a:p>
          <a:p>
            <a:pPr marL="457200" lvl="1" indent="0">
              <a:buNone/>
            </a:pPr>
            <a:endParaRPr lang="en-US" dirty="0">
              <a:latin typeface="Times New Roman"/>
              <a:ea typeface="ＭＳ Ｐゴシック" charset="0"/>
              <a:cs typeface="Times New Roman"/>
            </a:endParaRP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i="1" baseline="-25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i="1" baseline="-25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baseline="-25000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987939" y="5022647"/>
          <a:ext cx="2087786" cy="554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4" imgW="812800" imgH="215900" progId="Equation.3">
                  <p:embed/>
                </p:oleObj>
              </mc:Choice>
              <mc:Fallback>
                <p:oleObj name="Equation" r:id="rId4" imgW="812800" imgH="2159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87939" y="5022647"/>
                        <a:ext cx="2087786" cy="554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982347" y="5631835"/>
          <a:ext cx="1794650" cy="4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6" imgW="660400" imgH="177800" progId="Equation.3">
                  <p:embed/>
                </p:oleObj>
              </mc:Choice>
              <mc:Fallback>
                <p:oleObj name="Equation" r:id="rId6" imgW="660400" imgH="1778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2347" y="5631835"/>
                        <a:ext cx="1794650" cy="483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1377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229600" cy="78106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Relational model and query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824777"/>
            <a:ext cx="8730532" cy="589669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Relational model defines data organization</a:t>
            </a:r>
          </a:p>
          <a:p>
            <a:r>
              <a:rPr lang="en-US" dirty="0">
                <a:latin typeface="Times New Roman"/>
                <a:cs typeface="Times New Roman"/>
              </a:rPr>
              <a:t>Relational query languages define data retrieval/manipulation operations. </a:t>
            </a: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624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Query homomorphism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600" b="1" dirty="0">
                <a:latin typeface="Times New Roman" charset="0"/>
                <a:ea typeface="ＭＳ Ｐゴシック" charset="0"/>
                <a:cs typeface="ＭＳ Ｐゴシック" charset="0"/>
              </a:rPr>
              <a:t>homomorphism 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                     is a function from </a:t>
            </a:r>
          </a:p>
          <a:p>
            <a:pPr marL="0" indent="0">
              <a:buNone/>
            </a:pP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600" dirty="0" err="1">
                <a:latin typeface="Times New Roman" charset="0"/>
                <a:ea typeface="ＭＳ Ｐゴシック" charset="0"/>
                <a:cs typeface="ＭＳ Ｐゴシック" charset="0"/>
              </a:rPr>
              <a:t>var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600" i="1" dirty="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600" i="1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) to </a:t>
            </a:r>
            <a:r>
              <a:rPr lang="en-US" sz="2600" dirty="0" err="1">
                <a:latin typeface="Times New Roman" charset="0"/>
                <a:ea typeface="ＭＳ Ｐゴシック" charset="0"/>
                <a:cs typeface="ＭＳ Ｐゴシック" charset="0"/>
              </a:rPr>
              <a:t>var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600" i="1" dirty="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600" i="1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2600" dirty="0" err="1">
                <a:latin typeface="Times New Roman" charset="0"/>
                <a:ea typeface="ＭＳ Ｐゴシック" charset="0"/>
                <a:cs typeface="ＭＳ Ｐゴシック" charset="0"/>
              </a:rPr>
              <a:t>s.t.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 for each atom </a:t>
            </a:r>
            <a:r>
              <a:rPr lang="en-US" sz="2600" i="1" dirty="0">
                <a:latin typeface="Times New Roman" charset="0"/>
                <a:ea typeface="ＭＳ Ｐゴシック" charset="0"/>
                <a:cs typeface="ＭＳ Ｐゴシック" charset="0"/>
              </a:rPr>
              <a:t>R(x, y, …)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 in the query</a:t>
            </a:r>
          </a:p>
          <a:p>
            <a:pPr marL="0" indent="0">
              <a:buNone/>
            </a:pP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600" i="1" dirty="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600" i="1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 </a:t>
            </a:r>
            <a:r>
              <a:rPr lang="en-US" sz="2600" i="1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there is an atom </a:t>
            </a:r>
            <a:r>
              <a:rPr lang="en-US" sz="2600" i="1" dirty="0">
                <a:latin typeface="Times New Roman" charset="0"/>
                <a:ea typeface="ＭＳ Ｐゴシック" charset="0"/>
                <a:cs typeface="ＭＳ Ｐゴシック" charset="0"/>
              </a:rPr>
              <a:t>R(h(x), h(y), …)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 in </a:t>
            </a:r>
            <a:r>
              <a:rPr lang="en-US" sz="2600" i="1" dirty="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600" i="1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 </a:t>
            </a:r>
            <a:r>
              <a:rPr lang="en-US" sz="2600" i="1" dirty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  <a:endParaRPr lang="en-US" sz="26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2600" i="1" dirty="0">
                <a:latin typeface="Times New Roman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 leaves the constants in </a:t>
            </a:r>
            <a:r>
              <a:rPr lang="en-US" sz="2600" i="1" dirty="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600" i="1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600" baseline="-250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intact.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sz="26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Example</a:t>
            </a:r>
            <a:endParaRPr lang="en-US" sz="26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600" dirty="0">
                <a:latin typeface="Courier New" charset="0"/>
                <a:ea typeface="ＭＳ Ｐゴシック" charset="0"/>
                <a:cs typeface="ＭＳ Ｐゴシック" charset="0"/>
              </a:rPr>
              <a:t>q1(x):- R(</a:t>
            </a:r>
            <a:r>
              <a:rPr lang="en-US" sz="2600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sz="2600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sz="2600" dirty="0" err="1">
                <a:latin typeface="Courier New" charset="0"/>
                <a:ea typeface="ＭＳ Ｐゴシック" charset="0"/>
                <a:cs typeface="ＭＳ Ｐゴシック" charset="0"/>
              </a:rPr>
              <a:t>y,z</a:t>
            </a:r>
            <a:r>
              <a:rPr lang="en-US" sz="2600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sz="2600" dirty="0" err="1">
                <a:latin typeface="Courier New" charset="0"/>
                <a:ea typeface="ＭＳ Ｐゴシック" charset="0"/>
                <a:cs typeface="ＭＳ Ｐゴシック" charset="0"/>
              </a:rPr>
              <a:t>z,w</a:t>
            </a:r>
            <a:r>
              <a:rPr lang="en-US" sz="2600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r>
              <a:rPr lang="en-US" sz="2600" dirty="0">
                <a:latin typeface="Courier New" charset="0"/>
                <a:ea typeface="ＭＳ Ｐゴシック" charset="0"/>
                <a:cs typeface="ＭＳ Ｐゴシック" charset="0"/>
              </a:rPr>
              <a:t>q2(x):- R(</a:t>
            </a:r>
            <a:r>
              <a:rPr lang="en-US" sz="2600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sz="2600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sz="2600" dirty="0" err="1">
                <a:latin typeface="Courier New" charset="0"/>
                <a:ea typeface="ＭＳ Ｐゴシック" charset="0"/>
                <a:cs typeface="ＭＳ Ｐゴシック" charset="0"/>
              </a:rPr>
              <a:t>y,z</a:t>
            </a:r>
            <a:r>
              <a:rPr lang="en-US" sz="2600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endParaRPr lang="en-US" sz="26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We treat head variables, ‘x’, as constants, i.e., the same in q</a:t>
            </a:r>
            <a:r>
              <a:rPr lang="en-US" sz="2600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 and q</a:t>
            </a:r>
            <a:r>
              <a:rPr lang="en-US" sz="2600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 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2800" i="1" baseline="-25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i="1" baseline="-25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baseline="-25000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577549"/>
              </p:ext>
            </p:extLst>
          </p:nvPr>
        </p:nvGraphicFramePr>
        <p:xfrm>
          <a:off x="3319001" y="927445"/>
          <a:ext cx="17002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4" imgW="685800" imgH="203200" progId="Equation.3">
                  <p:embed/>
                </p:oleObj>
              </mc:Choice>
              <mc:Fallback>
                <p:oleObj name="Equation" r:id="rId4" imgW="685800" imgH="203200" progId="Equation.3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19001" y="927445"/>
                        <a:ext cx="1700212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943B750-211D-C849-BC64-280086C4A2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966311"/>
              </p:ext>
            </p:extLst>
          </p:nvPr>
        </p:nvGraphicFramePr>
        <p:xfrm>
          <a:off x="985234" y="5834278"/>
          <a:ext cx="44719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6" imgW="1803400" imgH="203200" progId="Equation.3">
                  <p:embed/>
                </p:oleObj>
              </mc:Choice>
              <mc:Fallback>
                <p:oleObj name="Equation" r:id="rId6" imgW="1803400" imgH="2032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85234" y="5834278"/>
                        <a:ext cx="4471988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38458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Homomorphism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Given CQs 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and 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, we have 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        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if and only if there exists a homomorphism                 .  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Example: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q1(x):-R(</a:t>
            </a:r>
            <a:r>
              <a:rPr lang="en-US" sz="2800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sz="2800" dirty="0" err="1">
                <a:latin typeface="Courier New" charset="0"/>
                <a:ea typeface="ＭＳ Ｐゴシック" charset="0"/>
                <a:cs typeface="ＭＳ Ｐゴシック" charset="0"/>
              </a:rPr>
              <a:t>y,z</a:t>
            </a: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sz="2800" dirty="0" err="1">
                <a:latin typeface="Courier New" charset="0"/>
                <a:ea typeface="ＭＳ Ｐゴシック" charset="0"/>
                <a:cs typeface="ＭＳ Ｐゴシック" charset="0"/>
              </a:rPr>
              <a:t>z,w</a:t>
            </a: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  q2(x):-R(</a:t>
            </a:r>
            <a:r>
              <a:rPr lang="en-US" sz="2800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sz="2800" dirty="0" err="1">
                <a:latin typeface="Courier New" charset="0"/>
                <a:ea typeface="ＭＳ Ｐゴシック" charset="0"/>
                <a:cs typeface="ＭＳ Ｐゴシック" charset="0"/>
              </a:rPr>
              <a:t>y,z</a:t>
            </a: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  <a:endParaRPr lang="en-US" sz="2800" dirty="0">
              <a:latin typeface="Times New Roman"/>
              <a:cs typeface="Times New Roman"/>
            </a:endParaRPr>
          </a:p>
          <a:p>
            <a:pPr lvl="1"/>
            <a:r>
              <a:rPr lang="en-US" dirty="0">
                <a:latin typeface="Times New Roman"/>
                <a:cs typeface="Times New Roman"/>
              </a:rPr>
              <a:t>Since                     is a homomorphism, we have                                                        </a:t>
            </a: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        .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5861186" y="1490808"/>
          <a:ext cx="17002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4" imgW="685800" imgH="203200" progId="Equation.3">
                  <p:embed/>
                </p:oleObj>
              </mc:Choice>
              <mc:Fallback>
                <p:oleObj name="Equation" r:id="rId4" imgW="685800" imgH="2032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61186" y="1490808"/>
                        <a:ext cx="1700212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6145351" y="1094562"/>
          <a:ext cx="407849" cy="3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6" imgW="152400" imgH="177800" progId="Equation.3">
                  <p:embed/>
                </p:oleObj>
              </mc:Choice>
              <mc:Fallback>
                <p:oleObj name="Equation" r:id="rId6" imgW="152400" imgH="17780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45351" y="1094562"/>
                        <a:ext cx="407849" cy="3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1937140" y="4285605"/>
          <a:ext cx="17002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8" imgW="685800" imgH="203200" progId="Equation.3">
                  <p:embed/>
                </p:oleObj>
              </mc:Choice>
              <mc:Fallback>
                <p:oleObj name="Equation" r:id="rId8" imgW="685800" imgH="20320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37140" y="4285605"/>
                        <a:ext cx="1700212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1038730" y="4804475"/>
          <a:ext cx="1310000" cy="469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10" imgW="469900" imgH="203200" progId="Equation.3">
                  <p:embed/>
                </p:oleObj>
              </mc:Choice>
              <mc:Fallback>
                <p:oleObj name="Equation" r:id="rId10" imgW="469900" imgH="203200" progId="Equation.3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38730" y="4804475"/>
                        <a:ext cx="1310000" cy="469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31086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9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Homomorphism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q1(x):-R(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y,’Joe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’).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q2(x):-R(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y,z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q1(x):- 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y,z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z,x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q2(x):- 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y,x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There is no homomorphism: </a:t>
            </a: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30920" y="2329482"/>
          <a:ext cx="6665059" cy="512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4" imgW="2628900" imgH="203200" progId="Equation.3">
                  <p:embed/>
                </p:oleObj>
              </mc:Choice>
              <mc:Fallback>
                <p:oleObj name="Equation" r:id="rId4" imgW="2628900" imgH="2032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0920" y="2329482"/>
                        <a:ext cx="6665059" cy="512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5110297" y="5027129"/>
          <a:ext cx="116522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6" imgW="469900" imgH="215900" progId="Equation.3">
                  <p:embed/>
                </p:oleObj>
              </mc:Choice>
              <mc:Fallback>
                <p:oleObj name="Equation" r:id="rId6" imgW="469900" imgH="21590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10297" y="5027129"/>
                        <a:ext cx="1165225" cy="53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138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708"/>
            <a:ext cx="89614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Homomorphism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Is 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  	 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q1(x):- 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y,y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q2(x):- 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y,z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z,t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998123" y="1108218"/>
          <a:ext cx="407849" cy="3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4" imgW="152400" imgH="177800" progId="Equation.3">
                  <p:embed/>
                </p:oleObj>
              </mc:Choice>
              <mc:Fallback>
                <p:oleObj name="Equation" r:id="rId4" imgW="152400" imgH="1778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8123" y="1108218"/>
                        <a:ext cx="407849" cy="3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30920" y="2932907"/>
          <a:ext cx="737552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6" imgW="2908300" imgH="203200" progId="Equation.3">
                  <p:embed/>
                </p:oleObj>
              </mc:Choice>
              <mc:Fallback>
                <p:oleObj name="Equation" r:id="rId6" imgW="2908300" imgH="2032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0920" y="2932907"/>
                        <a:ext cx="7375525" cy="512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228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Homomorphism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Given CQs </a:t>
            </a:r>
            <a:r>
              <a:rPr lang="en-US" i="1" dirty="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i="1" dirty="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i="1" baseline="30000" dirty="0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, we have </a:t>
            </a:r>
            <a:r>
              <a:rPr lang="en-US" i="1" dirty="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i="1" dirty="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i="1" baseline="30000" dirty="0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baseline="-250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if and only if there exists a homomorphism               .  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Proof:</a:t>
            </a:r>
          </a:p>
          <a:p>
            <a:pPr marL="457200" lvl="1" indent="0">
              <a:buNone/>
            </a:pPr>
            <a:r>
              <a:rPr lang="en-US" dirty="0">
                <a:latin typeface="Times New Roman"/>
                <a:cs typeface="Times New Roman"/>
              </a:rPr>
              <a:t>  </a:t>
            </a:r>
          </a:p>
          <a:p>
            <a:pPr marL="457200" lvl="1" indent="0">
              <a:buNone/>
            </a:pPr>
            <a:r>
              <a:rPr lang="en-US" dirty="0">
                <a:latin typeface="Times New Roman"/>
                <a:cs typeface="Times New Roman"/>
              </a:rPr>
              <a:t>For each </a:t>
            </a:r>
            <a:r>
              <a:rPr lang="en-US" i="1" dirty="0">
                <a:latin typeface="Times New Roman"/>
                <a:cs typeface="Times New Roman"/>
              </a:rPr>
              <a:t>w </a:t>
            </a:r>
            <a:r>
              <a:rPr lang="en-US" dirty="0">
                <a:latin typeface="Times New Roman"/>
                <a:cs typeface="Times New Roman"/>
              </a:rPr>
              <a:t>in </a:t>
            </a:r>
            <a:r>
              <a:rPr lang="en-US" i="1" dirty="0">
                <a:latin typeface="Times New Roman"/>
                <a:cs typeface="Times New Roman"/>
              </a:rPr>
              <a:t>q</a:t>
            </a:r>
            <a:r>
              <a:rPr lang="en-US" dirty="0">
                <a:latin typeface="Times New Roman"/>
                <a:cs typeface="Times New Roman"/>
              </a:rPr>
              <a:t>(I), there is a valuation 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>
                <a:latin typeface="Times New Roman"/>
                <a:cs typeface="Times New Roman"/>
              </a:rPr>
              <a:t> that maps free tuples in </a:t>
            </a:r>
            <a:r>
              <a:rPr lang="en-US" i="1" dirty="0">
                <a:latin typeface="Times New Roman"/>
                <a:cs typeface="Times New Roman"/>
              </a:rPr>
              <a:t>q </a:t>
            </a:r>
            <a:r>
              <a:rPr lang="en-US" dirty="0">
                <a:latin typeface="Times New Roman"/>
                <a:cs typeface="Times New Roman"/>
              </a:rPr>
              <a:t>to I such that </a:t>
            </a:r>
            <a:r>
              <a:rPr lang="en-US" i="1" dirty="0">
                <a:latin typeface="Times New Roman"/>
                <a:cs typeface="Times New Roman"/>
              </a:rPr>
              <a:t>v(u)</a:t>
            </a:r>
            <a:r>
              <a:rPr lang="en-US" dirty="0">
                <a:latin typeface="Times New Roman"/>
                <a:cs typeface="Times New Roman"/>
              </a:rPr>
              <a:t>=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>
                <a:latin typeface="Times New Roman"/>
                <a:cs typeface="Times New Roman"/>
              </a:rPr>
              <a:t>. Thus, </a:t>
            </a:r>
            <a:r>
              <a:rPr lang="en-US" i="1" dirty="0">
                <a:latin typeface="Times New Roman"/>
                <a:cs typeface="Times New Roman"/>
              </a:rPr>
              <a:t>h(v)</a:t>
            </a:r>
            <a:r>
              <a:rPr lang="en-US" dirty="0">
                <a:latin typeface="Times New Roman"/>
                <a:cs typeface="Times New Roman"/>
              </a:rPr>
              <a:t> will map free tuples in </a:t>
            </a:r>
            <a:r>
              <a:rPr lang="en-US" i="1" dirty="0">
                <a:latin typeface="Times New Roman"/>
                <a:cs typeface="Times New Roman"/>
              </a:rPr>
              <a:t>q</a:t>
            </a:r>
            <a:r>
              <a:rPr lang="en-US" i="1" baseline="30000" dirty="0">
                <a:latin typeface="Times New Roman"/>
                <a:cs typeface="Times New Roman"/>
              </a:rPr>
              <a:t>’</a:t>
            </a:r>
            <a:r>
              <a:rPr lang="en-US" i="1" baseline="-25000" dirty="0">
                <a:latin typeface="Times New Roman"/>
                <a:cs typeface="Times New Roman"/>
              </a:rPr>
              <a:t>  </a:t>
            </a:r>
            <a:r>
              <a:rPr lang="en-US" dirty="0">
                <a:latin typeface="Times New Roman"/>
                <a:cs typeface="Times New Roman"/>
              </a:rPr>
              <a:t>into I and </a:t>
            </a:r>
            <a:r>
              <a:rPr lang="en-US" i="1" dirty="0">
                <a:latin typeface="Times New Roman"/>
                <a:cs typeface="Times New Roman"/>
              </a:rPr>
              <a:t>h(v(u</a:t>
            </a:r>
            <a:r>
              <a:rPr lang="en-US" i="1" baseline="30000" dirty="0">
                <a:latin typeface="Times New Roman"/>
                <a:cs typeface="Times New Roman"/>
              </a:rPr>
              <a:t>’</a:t>
            </a:r>
            <a:r>
              <a:rPr lang="en-US" i="1" dirty="0">
                <a:latin typeface="Times New Roman"/>
                <a:cs typeface="Times New Roman"/>
              </a:rPr>
              <a:t>))</a:t>
            </a:r>
            <a:r>
              <a:rPr lang="en-US" dirty="0">
                <a:latin typeface="Times New Roman"/>
                <a:cs typeface="Times New Roman"/>
              </a:rPr>
              <a:t> = </a:t>
            </a:r>
            <a:r>
              <a:rPr lang="en-US" i="1" dirty="0">
                <a:latin typeface="Times New Roman"/>
                <a:cs typeface="Times New Roman"/>
              </a:rPr>
              <a:t>w, </a:t>
            </a:r>
            <a:r>
              <a:rPr lang="en-US" dirty="0">
                <a:latin typeface="Times New Roman"/>
                <a:cs typeface="Times New Roman"/>
              </a:rPr>
              <a:t>where </a:t>
            </a:r>
            <a:r>
              <a:rPr lang="en-US" i="1" dirty="0">
                <a:latin typeface="Times New Roman"/>
                <a:cs typeface="Times New Roman"/>
              </a:rPr>
              <a:t>w is in q</a:t>
            </a:r>
            <a:r>
              <a:rPr lang="en-US" i="1" baseline="30000" dirty="0">
                <a:latin typeface="Times New Roman"/>
                <a:cs typeface="Times New Roman"/>
              </a:rPr>
              <a:t>’</a:t>
            </a:r>
            <a:r>
              <a:rPr lang="en-US" dirty="0">
                <a:latin typeface="Times New Roman"/>
                <a:cs typeface="Times New Roman"/>
              </a:rPr>
              <a:t>(I).</a:t>
            </a:r>
            <a:endParaRPr lang="en-US" i="1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r>
              <a:rPr lang="en-US" dirty="0">
                <a:latin typeface="Times New Roman"/>
                <a:cs typeface="Times New Roman"/>
              </a:rPr>
              <a:t> Using canonical instances: read the book page 117.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5559400" y="1490663"/>
          <a:ext cx="15113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4" imgW="609600" imgH="203200" progId="Equation.3">
                  <p:embed/>
                </p:oleObj>
              </mc:Choice>
              <mc:Fallback>
                <p:oleObj name="Equation" r:id="rId4" imgW="609600" imgH="2032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59400" y="1490663"/>
                        <a:ext cx="1511300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5790321" y="1094562"/>
          <a:ext cx="407849" cy="3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Equation" r:id="rId6" imgW="152400" imgH="177800" progId="Equation.3">
                  <p:embed/>
                </p:oleObj>
              </mc:Choice>
              <mc:Fallback>
                <p:oleObj name="Equation" r:id="rId6" imgW="152400" imgH="17780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90321" y="1094562"/>
                        <a:ext cx="407849" cy="3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762280" y="3200400"/>
          <a:ext cx="32924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8" imgW="1181100" imgH="203200" progId="Equation.3">
                  <p:embed/>
                </p:oleObj>
              </mc:Choice>
              <mc:Fallback>
                <p:oleObj name="Equation" r:id="rId8" imgW="1181100" imgH="203200" progId="Equation.3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2280" y="3200400"/>
                        <a:ext cx="3292475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898835" y="5356091"/>
          <a:ext cx="32924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10" imgW="1181100" imgH="203200" progId="Equation.3">
                  <p:embed/>
                </p:oleObj>
              </mc:Choice>
              <mc:Fallback>
                <p:oleObj name="Equation" r:id="rId10" imgW="1181100" imgH="203200" progId="Equation.3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98835" y="5356091"/>
                        <a:ext cx="3292475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75527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Checking containment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Check if there exists a homomorphism between queries.</a:t>
            </a:r>
          </a:p>
          <a:p>
            <a:r>
              <a:rPr lang="en-US" dirty="0">
                <a:latin typeface="Times New Roman"/>
                <a:cs typeface="Times New Roman"/>
              </a:rPr>
              <a:t>The problem is NP-complete, proved by reducing from 3-SAT.</a:t>
            </a: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Since the size of queries are relatively small, the process is sufficiently fast.</a:t>
            </a:r>
          </a:p>
          <a:p>
            <a:pPr marL="457200" lvl="1" indent="0">
              <a:buNone/>
            </a:pPr>
            <a:r>
              <a:rPr lang="en-US" dirty="0">
                <a:latin typeface="Times New Roman"/>
                <a:cs typeface="Times New Roman"/>
              </a:rPr>
              <a:t>  </a:t>
            </a:r>
          </a:p>
          <a:p>
            <a:pPr lvl="1"/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6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Query minimization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A conjunctive query </a:t>
            </a:r>
            <a:r>
              <a:rPr lang="en-US" i="1" dirty="0">
                <a:latin typeface="Times New Roman"/>
                <a:cs typeface="Times New Roman"/>
              </a:rPr>
              <a:t>q</a:t>
            </a:r>
            <a:r>
              <a:rPr lang="en-US" dirty="0">
                <a:latin typeface="Times New Roman"/>
                <a:cs typeface="Times New Roman"/>
              </a:rPr>
              <a:t> is minimal if for every other conjunctive query </a:t>
            </a:r>
            <a:r>
              <a:rPr lang="en-US" i="1" dirty="0">
                <a:latin typeface="Times New Roman"/>
                <a:cs typeface="Times New Roman"/>
              </a:rPr>
              <a:t>q</a:t>
            </a:r>
            <a:r>
              <a:rPr lang="en-US" i="1" baseline="30000" dirty="0">
                <a:latin typeface="Times New Roman"/>
                <a:cs typeface="Times New Roman"/>
              </a:rPr>
              <a:t>’ </a:t>
            </a:r>
            <a:r>
              <a:rPr lang="en-US" i="1" dirty="0">
                <a:latin typeface="Times New Roman"/>
                <a:cs typeface="Times New Roman"/>
              </a:rPr>
              <a:t>, </a:t>
            </a:r>
            <a:r>
              <a:rPr lang="en-US" dirty="0">
                <a:latin typeface="Times New Roman"/>
                <a:cs typeface="Times New Roman"/>
              </a:rPr>
              <a:t>if</a:t>
            </a:r>
            <a:r>
              <a:rPr lang="en-US" i="1" dirty="0">
                <a:latin typeface="Times New Roman"/>
                <a:cs typeface="Times New Roman"/>
              </a:rPr>
              <a:t> q</a:t>
            </a:r>
            <a:r>
              <a:rPr lang="en-US" i="1" baseline="30000" dirty="0">
                <a:latin typeface="Times New Roman"/>
                <a:cs typeface="Times New Roman"/>
              </a:rPr>
              <a:t>’</a:t>
            </a:r>
            <a:r>
              <a:rPr lang="en-US" i="1" dirty="0">
                <a:latin typeface="Times New Roman"/>
                <a:cs typeface="Times New Roman"/>
              </a:rPr>
              <a:t>   q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q</a:t>
            </a:r>
            <a:r>
              <a:rPr lang="en-US" i="1" baseline="30000" dirty="0">
                <a:latin typeface="Times New Roman"/>
                <a:cs typeface="Times New Roman"/>
              </a:rPr>
              <a:t>’</a:t>
            </a:r>
            <a:r>
              <a:rPr lang="en-US" dirty="0">
                <a:latin typeface="Times New Roman"/>
                <a:cs typeface="Times New Roman"/>
              </a:rPr>
              <a:t> has at least as many atoms as </a:t>
            </a:r>
            <a:r>
              <a:rPr lang="en-US" i="1" dirty="0">
                <a:latin typeface="Times New Roman"/>
                <a:cs typeface="Times New Roman"/>
              </a:rPr>
              <a:t>q.</a:t>
            </a:r>
          </a:p>
          <a:p>
            <a:endParaRPr lang="en-US" i="1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Examples:</a:t>
            </a: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  q1(x):- 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x,z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z,t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x,w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  q2(x):- 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x,z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z,t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x,’Joe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’).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  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852286" y="1661431"/>
          <a:ext cx="274637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4" imgW="127000" imgH="114300" progId="Equation.3">
                  <p:embed/>
                </p:oleObj>
              </mc:Choice>
              <mc:Fallback>
                <p:oleObj name="Equation" r:id="rId4" imgW="127000" imgH="1143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52286" y="1661431"/>
                        <a:ext cx="274637" cy="249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99445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Query minimization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1. Remove an atom from </a:t>
            </a:r>
            <a:r>
              <a:rPr lang="en-US" i="1" dirty="0">
                <a:latin typeface="Times New Roman"/>
                <a:cs typeface="Times New Roman"/>
              </a:rPr>
              <a:t>q</a:t>
            </a:r>
            <a:r>
              <a:rPr lang="en-US" dirty="0">
                <a:latin typeface="Times New Roman"/>
                <a:cs typeface="Times New Roman"/>
              </a:rPr>
              <a:t>. Let’s call new query </a:t>
            </a:r>
            <a:r>
              <a:rPr lang="en-US" i="1" dirty="0">
                <a:latin typeface="Times New Roman"/>
                <a:cs typeface="Times New Roman"/>
              </a:rPr>
              <a:t>q</a:t>
            </a:r>
            <a:r>
              <a:rPr lang="en-US" i="1" baseline="30000" dirty="0">
                <a:latin typeface="Times New Roman"/>
                <a:cs typeface="Times New Roman"/>
              </a:rPr>
              <a:t>’.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2. We have </a:t>
            </a:r>
            <a:r>
              <a:rPr lang="en-US" i="1" dirty="0">
                <a:latin typeface="Times New Roman"/>
                <a:cs typeface="Times New Roman"/>
              </a:rPr>
              <a:t>q      q</a:t>
            </a:r>
            <a:r>
              <a:rPr lang="en-US" i="1" baseline="30000" dirty="0">
                <a:latin typeface="Times New Roman"/>
                <a:cs typeface="Times New Roman"/>
              </a:rPr>
              <a:t>’</a:t>
            </a:r>
            <a:r>
              <a:rPr lang="en-US" i="1" dirty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3. Check to see if </a:t>
            </a:r>
            <a:r>
              <a:rPr lang="en-US" i="1" dirty="0">
                <a:latin typeface="Times New Roman"/>
                <a:cs typeface="Times New Roman"/>
              </a:rPr>
              <a:t>q</a:t>
            </a:r>
            <a:r>
              <a:rPr lang="en-US" i="1" baseline="30000" dirty="0">
                <a:latin typeface="Times New Roman"/>
                <a:cs typeface="Times New Roman"/>
              </a:rPr>
              <a:t>’</a:t>
            </a:r>
            <a:r>
              <a:rPr lang="en-US" i="1" dirty="0">
                <a:latin typeface="Times New Roman"/>
                <a:cs typeface="Times New Roman"/>
              </a:rPr>
              <a:t>      q, </a:t>
            </a:r>
            <a:r>
              <a:rPr lang="en-US" dirty="0">
                <a:latin typeface="Times New Roman"/>
                <a:cs typeface="Times New Roman"/>
              </a:rPr>
              <a:t>if it is then remove the   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    atom permanently. </a:t>
            </a:r>
          </a:p>
          <a:p>
            <a:endParaRPr lang="en-US" i="1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Example:</a:t>
            </a: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  q1(x):- 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x,z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z,t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x,w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     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q2(x):- 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x,z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),R(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z,t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    We have a homomorphism from q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>
                <a:latin typeface="Times New Roman"/>
                <a:cs typeface="Times New Roman"/>
              </a:rPr>
              <a:t> to q</a:t>
            </a:r>
            <a:r>
              <a:rPr lang="en-US" baseline="-25000" dirty="0">
                <a:latin typeface="Times New Roman"/>
                <a:cs typeface="Times New Roman"/>
              </a:rPr>
              <a:t>2.</a:t>
            </a: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      </a:t>
            </a: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513023" y="1613434"/>
          <a:ext cx="407849" cy="3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4" imgW="152400" imgH="177800" progId="Equation.3">
                  <p:embed/>
                </p:oleObj>
              </mc:Choice>
              <mc:Fallback>
                <p:oleObj name="Equation" r:id="rId4" imgW="152400" imgH="1778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3023" y="1613434"/>
                        <a:ext cx="407849" cy="3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621302" y="2107194"/>
          <a:ext cx="407849" cy="3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6" imgW="152400" imgH="177800" progId="Equation.3">
                  <p:embed/>
                </p:oleObj>
              </mc:Choice>
              <mc:Fallback>
                <p:oleObj name="Equation" r:id="rId6" imgW="152400" imgH="17780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21302" y="2107194"/>
                        <a:ext cx="407849" cy="3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482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Larger families: UCQ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CQ with union</a:t>
            </a:r>
          </a:p>
          <a:p>
            <a:pPr marL="0" indent="0">
              <a:buNone/>
            </a:pPr>
            <a:r>
              <a:rPr lang="en-US" sz="2800" dirty="0">
                <a:latin typeface="Times New Roman"/>
                <a:cs typeface="Times New Roman"/>
              </a:rPr>
              <a:t>   Movies that were produced  in 1998 or made more than  </a:t>
            </a:r>
          </a:p>
          <a:p>
            <a:pPr marL="0" indent="0">
              <a:buNone/>
            </a:pPr>
            <a:r>
              <a:rPr lang="en-US" sz="2800" dirty="0">
                <a:latin typeface="Times New Roman"/>
                <a:cs typeface="Times New Roman"/>
              </a:rPr>
              <a:t>  $2,000. 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Q1(y):- Movie(x,y,1998,z).</a:t>
            </a:r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Q1(y):- Movie(</a:t>
            </a:r>
            <a:r>
              <a:rPr lang="en-US" sz="2800" dirty="0" err="1">
                <a:latin typeface="Courier New" charset="0"/>
                <a:ea typeface="ＭＳ Ｐゴシック" charset="0"/>
                <a:cs typeface="ＭＳ Ｐゴシック" charset="0"/>
              </a:rPr>
              <a:t>x,y,z,t</a:t>
            </a: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), t &gt; 2000.</a:t>
            </a:r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We can extend homomorphism theorem for UCQs.</a:t>
            </a:r>
          </a:p>
          <a:p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44095" y="68270"/>
            <a:ext cx="32499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Movie(</a:t>
            </a:r>
            <a:r>
              <a:rPr lang="en-US" sz="1600" u="sng" dirty="0">
                <a:latin typeface="Times New Roman"/>
                <a:cs typeface="Times New Roman"/>
              </a:rPr>
              <a:t>mid</a:t>
            </a:r>
            <a:r>
              <a:rPr lang="en-US" sz="1600" dirty="0">
                <a:latin typeface="Times New Roman"/>
                <a:cs typeface="Times New Roman"/>
              </a:rPr>
              <a:t>, title, year, total-gross)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Actor(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, name, b-year)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Plays(</a:t>
            </a:r>
            <a:r>
              <a:rPr lang="en-US" sz="1600" u="sng" dirty="0">
                <a:latin typeface="Times New Roman"/>
                <a:cs typeface="Times New Roman"/>
              </a:rPr>
              <a:t>mid,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382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Homomorphism Theorem for UCQ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575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Given UCQs                 and                , we have         </a:t>
            </a:r>
          </a:p>
          <a:p>
            <a:pPr marL="0" indent="0">
              <a:buNone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                                       if and only if for every </a:t>
            </a:r>
          </a:p>
          <a:p>
            <a:pPr marL="0" indent="0">
              <a:buNone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         there is a          , such that      </a:t>
            </a:r>
          </a:p>
          <a:p>
            <a:pPr marL="0" indent="0">
              <a:buNone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Thus, we can use apply homomorphism theorem to each CQ in a UCQ to check the containment.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Containment checking for UCQs is NP-complete.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816245" y="998976"/>
          <a:ext cx="1715776" cy="530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Equation" r:id="rId4" imgW="698500" imgH="215900" progId="Equation.3">
                  <p:embed/>
                </p:oleObj>
              </mc:Choice>
              <mc:Fallback>
                <p:oleObj name="Equation" r:id="rId4" imgW="698500" imgH="21590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16245" y="998976"/>
                        <a:ext cx="1715776" cy="530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5213245" y="1014661"/>
          <a:ext cx="1564429" cy="474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Equation" r:id="rId6" imgW="711200" imgH="215900" progId="Equation.3">
                  <p:embed/>
                </p:oleObj>
              </mc:Choice>
              <mc:Fallback>
                <p:oleObj name="Equation" r:id="rId6" imgW="711200" imgH="21590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13245" y="1014661"/>
                        <a:ext cx="1564429" cy="474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457200" y="1529307"/>
          <a:ext cx="38068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Equation" r:id="rId8" imgW="1549400" imgH="215900" progId="Equation.3">
                  <p:embed/>
                </p:oleObj>
              </mc:Choice>
              <mc:Fallback>
                <p:oleObj name="Equation" r:id="rId8" imgW="1549400" imgH="21590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7200" y="1529307"/>
                        <a:ext cx="3806825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457200" y="2240429"/>
          <a:ext cx="785442" cy="379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Equation" r:id="rId10" imgW="304800" imgH="165100" progId="Equation.3">
                  <p:embed/>
                </p:oleObj>
              </mc:Choice>
              <mc:Fallback>
                <p:oleObj name="Equation" r:id="rId10" imgW="304800" imgH="165100" progId="Equation.3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7200" y="2240429"/>
                        <a:ext cx="785442" cy="379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2903215" y="2211388"/>
          <a:ext cx="9794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Equation" r:id="rId12" imgW="381000" imgH="190500" progId="Equation.3">
                  <p:embed/>
                </p:oleObj>
              </mc:Choice>
              <mc:Fallback>
                <p:oleObj name="Equation" r:id="rId12" imgW="381000" imgH="190500" progId="Equation.3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903215" y="2211388"/>
                        <a:ext cx="979488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5667975" y="2156768"/>
          <a:ext cx="1041423" cy="5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Equation" r:id="rId14" imgW="457200" imgH="228600" progId="Equation.3">
                  <p:embed/>
                </p:oleObj>
              </mc:Choice>
              <mc:Fallback>
                <p:oleObj name="Equation" r:id="rId14" imgW="457200" imgH="228600" progId="Equation.3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667975" y="2156768"/>
                        <a:ext cx="1041423" cy="520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74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699D67-9F37-F84A-8FBC-8CC58CE0C229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Relational model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98525" y="1793875"/>
            <a:ext cx="651232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Title                 Price              Category           Year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MySQL             $102.1            computer        2001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Cell biology      $201.69          biology           1954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French cinema  $53.99            art                   2002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NBA History    $63.65            sport                2010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838200" y="22860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765964" y="19050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6050472" y="1981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267200" y="1981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136525" y="5984875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tuples</a:t>
            </a: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5486400" y="990600"/>
            <a:ext cx="213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Attribute names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85800" y="3276600"/>
            <a:ext cx="304800" cy="2743200"/>
            <a:chOff x="685800" y="3276600"/>
            <a:chExt cx="304800" cy="2743200"/>
          </a:xfrm>
        </p:grpSpPr>
        <p:sp>
          <p:nvSpPr>
            <p:cNvPr id="4" name="Line 11"/>
            <p:cNvSpPr>
              <a:spLocks noChangeShapeType="1"/>
            </p:cNvSpPr>
            <p:nvPr/>
          </p:nvSpPr>
          <p:spPr bwMode="auto">
            <a:xfrm flipV="1">
              <a:off x="685800" y="5562600"/>
              <a:ext cx="304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Line 12"/>
            <p:cNvSpPr>
              <a:spLocks noChangeShapeType="1"/>
            </p:cNvSpPr>
            <p:nvPr/>
          </p:nvSpPr>
          <p:spPr bwMode="auto">
            <a:xfrm flipV="1">
              <a:off x="685800" y="4648200"/>
              <a:ext cx="22860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13"/>
            <p:cNvSpPr>
              <a:spLocks noChangeShapeType="1"/>
            </p:cNvSpPr>
            <p:nvPr/>
          </p:nvSpPr>
          <p:spPr bwMode="auto">
            <a:xfrm flipV="1">
              <a:off x="685800" y="3962400"/>
              <a:ext cx="228600" cy="2057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Line 14"/>
            <p:cNvSpPr>
              <a:spLocks noChangeShapeType="1"/>
            </p:cNvSpPr>
            <p:nvPr/>
          </p:nvSpPr>
          <p:spPr bwMode="auto">
            <a:xfrm flipV="1">
              <a:off x="685800" y="3276600"/>
              <a:ext cx="228600" cy="2743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447800" y="1447800"/>
            <a:ext cx="5410200" cy="457200"/>
            <a:chOff x="1447800" y="1447800"/>
            <a:chExt cx="5410200" cy="457200"/>
          </a:xfrm>
        </p:grpSpPr>
        <p:sp>
          <p:nvSpPr>
            <p:cNvPr id="21520" name="Line 15"/>
            <p:cNvSpPr>
              <a:spLocks noChangeShapeType="1"/>
            </p:cNvSpPr>
            <p:nvPr/>
          </p:nvSpPr>
          <p:spPr bwMode="auto">
            <a:xfrm flipH="1">
              <a:off x="1447800" y="1447800"/>
              <a:ext cx="4495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Line 16"/>
            <p:cNvSpPr>
              <a:spLocks noChangeShapeType="1"/>
            </p:cNvSpPr>
            <p:nvPr/>
          </p:nvSpPr>
          <p:spPr bwMode="auto">
            <a:xfrm flipH="1">
              <a:off x="2895600" y="1447800"/>
              <a:ext cx="30480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Line 17"/>
            <p:cNvSpPr>
              <a:spLocks noChangeShapeType="1"/>
            </p:cNvSpPr>
            <p:nvPr/>
          </p:nvSpPr>
          <p:spPr bwMode="auto">
            <a:xfrm flipH="1">
              <a:off x="4648200" y="1447800"/>
              <a:ext cx="1295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Line 18"/>
            <p:cNvSpPr>
              <a:spLocks noChangeShapeType="1"/>
            </p:cNvSpPr>
            <p:nvPr/>
          </p:nvSpPr>
          <p:spPr bwMode="auto">
            <a:xfrm>
              <a:off x="5943600" y="1447800"/>
              <a:ext cx="914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24" name="Text Box 19"/>
          <p:cNvSpPr txBox="1">
            <a:spLocks noChangeArrowheads="1"/>
          </p:cNvSpPr>
          <p:nvPr/>
        </p:nvSpPr>
        <p:spPr bwMode="auto">
          <a:xfrm>
            <a:off x="228600" y="762000"/>
            <a:ext cx="304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Relation name</a:t>
            </a:r>
            <a:endParaRPr lang="en-US" dirty="0"/>
          </a:p>
        </p:txBody>
      </p:sp>
      <p:sp>
        <p:nvSpPr>
          <p:cNvPr id="21518" name="Text Box 20"/>
          <p:cNvSpPr txBox="1">
            <a:spLocks noChangeArrowheads="1"/>
          </p:cNvSpPr>
          <p:nvPr/>
        </p:nvSpPr>
        <p:spPr bwMode="auto">
          <a:xfrm>
            <a:off x="152400" y="1371600"/>
            <a:ext cx="9371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Book:</a:t>
            </a:r>
          </a:p>
        </p:txBody>
      </p:sp>
      <p:sp>
        <p:nvSpPr>
          <p:cNvPr id="21526" name="Line 21"/>
          <p:cNvSpPr>
            <a:spLocks noChangeShapeType="1"/>
          </p:cNvSpPr>
          <p:nvPr/>
        </p:nvSpPr>
        <p:spPr bwMode="auto">
          <a:xfrm>
            <a:off x="838200" y="121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449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Larger families: relational queries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913080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Containment checking for relational queries is undecidable. 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Proved by reduction from finite satisfiability problem: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Given a query, is there any (finite) database where the query as at least one answer.</a:t>
            </a:r>
          </a:p>
          <a:p>
            <a:pPr marL="457200" lvl="1" indent="0"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</a:p>
          <a:p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229600" cy="781069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Relational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824777"/>
            <a:ext cx="8730532" cy="589669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Attributes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Atomic values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Domain: string, integer, real, 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Keys: no duplicate values</a:t>
            </a:r>
          </a:p>
          <a:p>
            <a:r>
              <a:rPr lang="en-US" dirty="0">
                <a:latin typeface="Times New Roman"/>
                <a:cs typeface="Times New Roman"/>
              </a:rPr>
              <a:t>Each relation must have keys 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A relation does not contain duplicate tuples.</a:t>
            </a: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99550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Database Schema vs. Database Instance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1171179"/>
            <a:ext cx="8730532" cy="555029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/>
                <a:cs typeface="Times New Roman"/>
              </a:rPr>
              <a:t>Schema:  S</a:t>
            </a:r>
            <a:r>
              <a:rPr lang="en-US" b="1" dirty="0">
                <a:latin typeface="Times New Roman"/>
                <a:cs typeface="Times New Roman"/>
              </a:rPr>
              <a:t>: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</a:rPr>
              <a:t>Book(Title, Price, Category, Year)</a:t>
            </a:r>
          </a:p>
          <a:p>
            <a:r>
              <a:rPr lang="en-US" dirty="0">
                <a:latin typeface="Times New Roman"/>
                <a:cs typeface="Times New Roman"/>
              </a:rPr>
              <a:t>Instance:   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Values of each attribute A in I: </a:t>
            </a:r>
            <a:r>
              <a:rPr lang="en-US" i="1" dirty="0">
                <a:latin typeface="Times New Roman"/>
                <a:cs typeface="Times New Roman"/>
              </a:rPr>
              <a:t>active domain</a:t>
            </a:r>
            <a:r>
              <a:rPr lang="en-US" dirty="0">
                <a:latin typeface="Times New Roman"/>
                <a:cs typeface="Times New Roman"/>
              </a:rPr>
              <a:t> of A, </a:t>
            </a:r>
            <a:r>
              <a:rPr lang="en-US" i="1" dirty="0" err="1">
                <a:latin typeface="Times New Roman"/>
                <a:cs typeface="Times New Roman"/>
              </a:rPr>
              <a:t>adom</a:t>
            </a:r>
            <a:r>
              <a:rPr lang="en-US" i="1" dirty="0">
                <a:latin typeface="Times New Roman"/>
                <a:cs typeface="Times New Roman"/>
              </a:rPr>
              <a:t>(A)</a:t>
            </a: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6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465455" y="1793875"/>
            <a:ext cx="567780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Title                  Price         Category     Year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MySQL             $102.1      computer    2001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Cell biology      $201.69    biology       1954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French cinema  $53.99       art               2002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NBA History    $63.65       sport            2010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405130" y="2764355"/>
            <a:ext cx="57381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415364" y="2127918"/>
            <a:ext cx="0" cy="34346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7136142" y="2127918"/>
            <a:ext cx="0" cy="35108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669190" y="2127918"/>
            <a:ext cx="0" cy="35108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486534"/>
              </p:ext>
            </p:extLst>
          </p:nvPr>
        </p:nvGraphicFramePr>
        <p:xfrm>
          <a:off x="2189146" y="1752004"/>
          <a:ext cx="1824726" cy="550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Equation" r:id="rId4" imgW="673100" imgH="203200" progId="Equation.3">
                  <p:embed/>
                </p:oleObj>
              </mc:Choice>
              <mc:Fallback>
                <p:oleObj name="Equation" r:id="rId4" imgW="673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89146" y="1752004"/>
                        <a:ext cx="1824726" cy="550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365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730532" cy="581422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A declarative language for querying data stored in relational databases.</a:t>
            </a:r>
          </a:p>
          <a:p>
            <a:r>
              <a:rPr lang="en-US" dirty="0">
                <a:latin typeface="Times New Roman"/>
                <a:cs typeface="Times New Roman"/>
              </a:rPr>
              <a:t>Much easier to use than procedural languages.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Say what instead of how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SELECT  returned attribute(s)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FROM     table(s)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WHERE  conditions on the tuples of  the table(s)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SQL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730532" cy="5814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Movie(</a:t>
            </a:r>
            <a:r>
              <a:rPr lang="en-US" u="sng" dirty="0">
                <a:latin typeface="Times New Roman"/>
                <a:cs typeface="Times New Roman"/>
              </a:rPr>
              <a:t>id</a:t>
            </a:r>
            <a:r>
              <a:rPr lang="en-US" dirty="0">
                <a:latin typeface="Times New Roman"/>
                <a:cs typeface="Times New Roman"/>
              </a:rPr>
              <a:t>, title, year, total-gross)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Actor(</a:t>
            </a:r>
            <a:r>
              <a:rPr lang="en-US" u="sng" dirty="0">
                <a:latin typeface="Times New Roman"/>
                <a:cs typeface="Times New Roman"/>
              </a:rPr>
              <a:t>id</a:t>
            </a:r>
            <a:r>
              <a:rPr lang="en-US" dirty="0">
                <a:latin typeface="Times New Roman"/>
                <a:cs typeface="Times New Roman"/>
              </a:rPr>
              <a:t>, name, b-year)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Plays(</a:t>
            </a:r>
            <a:r>
              <a:rPr lang="en-US" u="sng" dirty="0">
                <a:latin typeface="Times New Roman"/>
                <a:cs typeface="Times New Roman"/>
              </a:rPr>
              <a:t>mid,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u="sng" dirty="0">
                <a:latin typeface="Times New Roman"/>
                <a:cs typeface="Times New Roman"/>
              </a:rPr>
              <a:t>aid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What movies are made in 1998?</a:t>
            </a:r>
          </a:p>
          <a:p>
            <a:pPr>
              <a:buFontTx/>
              <a:buNone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	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SELECT title</a:t>
            </a:r>
          </a:p>
          <a:p>
            <a:pPr>
              <a:buFontTx/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		FROM movie</a:t>
            </a:r>
          </a:p>
          <a:p>
            <a:pPr>
              <a:buFontTx/>
              <a:buNone/>
            </a:pP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		WHERE year = </a:t>
            </a:r>
            <a:r>
              <a:rPr lang="en-US" altLang="ja-JP" dirty="0">
                <a:latin typeface="Courier New" charset="0"/>
                <a:ea typeface="ＭＳ Ｐゴシック" charset="0"/>
                <a:cs typeface="ＭＳ Ｐゴシック" charset="0"/>
              </a:rPr>
              <a:t>1998;</a:t>
            </a: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3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504252" cy="86354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0"/>
                </a:solidFill>
                <a:latin typeface="Times New Roman"/>
                <a:cs typeface="Times New Roman"/>
              </a:rPr>
              <a:t>SQL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907253"/>
            <a:ext cx="8730532" cy="5814222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Times New Roman" charset="0"/>
                <a:ea typeface="ＭＳ Ｐゴシック" charset="0"/>
                <a:cs typeface="ＭＳ Ｐゴシック" charset="0"/>
              </a:rPr>
              <a:t>Find actors who played in a movie whose total gross is more than $2,000,000.</a:t>
            </a:r>
          </a:p>
          <a:p>
            <a:endParaRPr lang="en-US" dirty="0">
              <a:latin typeface="Times New Roman"/>
              <a:ea typeface="ＭＳ Ｐゴシック" charset="0"/>
              <a:cs typeface="Times New Roman"/>
            </a:endParaRPr>
          </a:p>
          <a:p>
            <a:pPr>
              <a:buFontTx/>
              <a:buNone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SELECT *</a:t>
            </a:r>
          </a:p>
          <a:p>
            <a:pPr>
              <a:buFontTx/>
              <a:buNone/>
            </a:pP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		FROM Actor, Movie, Plays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		WHERE </a:t>
            </a:r>
            <a:r>
              <a:rPr lang="en-US" sz="2800" dirty="0" err="1">
                <a:latin typeface="Courier New" charset="0"/>
                <a:ea typeface="ＭＳ Ｐゴシック" charset="0"/>
                <a:cs typeface="ＭＳ Ｐゴシック" charset="0"/>
              </a:rPr>
              <a:t>Movie.id</a:t>
            </a: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 = </a:t>
            </a:r>
            <a:r>
              <a:rPr lang="en-US" sz="2800" dirty="0" err="1">
                <a:latin typeface="Courier New" charset="0"/>
                <a:ea typeface="ＭＳ Ｐゴシック" charset="0"/>
                <a:cs typeface="ＭＳ Ｐゴシック" charset="0"/>
              </a:rPr>
              <a:t>Plays.mid</a:t>
            </a:r>
            <a:r>
              <a:rPr lang="en-US" altLang="ja-JP" sz="2800" dirty="0">
                <a:latin typeface="Courier New" charset="0"/>
                <a:ea typeface="ＭＳ Ｐゴシック" charset="0"/>
                <a:cs typeface="ＭＳ Ｐゴシック" charset="0"/>
              </a:rPr>
              <a:t> 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	 </a:t>
            </a:r>
            <a:r>
              <a:rPr lang="en-US" sz="2800" dirty="0" err="1">
                <a:latin typeface="Courier New" charset="0"/>
                <a:ea typeface="ＭＳ Ｐゴシック" charset="0"/>
                <a:cs typeface="ＭＳ Ｐゴシック" charset="0"/>
              </a:rPr>
              <a:t>Plays.aid</a:t>
            </a: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 = </a:t>
            </a:r>
            <a:r>
              <a:rPr lang="en-US" sz="2800" dirty="0" err="1">
                <a:latin typeface="Courier New" charset="0"/>
                <a:ea typeface="ＭＳ Ｐゴシック" charset="0"/>
                <a:cs typeface="ＭＳ Ｐゴシック" charset="0"/>
              </a:rPr>
              <a:t>Actor.id</a:t>
            </a: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 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 New" charset="0"/>
                <a:ea typeface="ＭＳ Ｐゴシック" charset="0"/>
                <a:cs typeface="ＭＳ Ｐゴシック" charset="0"/>
              </a:rPr>
              <a:t>   total-gross &gt; 2000000;</a:t>
            </a:r>
          </a:p>
          <a:p>
            <a:pPr marL="0" indent="0">
              <a:buNone/>
            </a:pPr>
            <a:r>
              <a:rPr lang="en-US" sz="2800" dirty="0">
                <a:latin typeface="Times New Roman"/>
                <a:cs typeface="Times New Roman"/>
              </a:rPr>
              <a:t>   </a:t>
            </a:r>
            <a:r>
              <a:rPr lang="en-US" dirty="0">
                <a:latin typeface="Times New Roman"/>
                <a:cs typeface="Times New Roman"/>
              </a:rPr>
              <a:t>       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86CF-A932-7A4C-A4BC-7167ABBCD66E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44095" y="68270"/>
            <a:ext cx="32499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Movie(</a:t>
            </a:r>
            <a:r>
              <a:rPr lang="en-US" sz="1600" u="sng" dirty="0">
                <a:latin typeface="Times New Roman"/>
                <a:cs typeface="Times New Roman"/>
              </a:rPr>
              <a:t>mid</a:t>
            </a:r>
            <a:r>
              <a:rPr lang="en-US" sz="1600" dirty="0">
                <a:latin typeface="Times New Roman"/>
                <a:cs typeface="Times New Roman"/>
              </a:rPr>
              <a:t>, title, year, total-gross)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Actor(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, name, b-year)</a:t>
            </a:r>
          </a:p>
          <a:p>
            <a:r>
              <a:rPr lang="en-US" sz="1600" dirty="0">
                <a:latin typeface="Times New Roman"/>
                <a:cs typeface="Times New Roman"/>
              </a:rPr>
              <a:t>Plays(</a:t>
            </a:r>
            <a:r>
              <a:rPr lang="en-US" sz="1600" u="sng" dirty="0">
                <a:latin typeface="Times New Roman"/>
                <a:cs typeface="Times New Roman"/>
              </a:rPr>
              <a:t>mid,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u="sng" dirty="0">
                <a:latin typeface="Times New Roman"/>
                <a:cs typeface="Times New Roman"/>
              </a:rPr>
              <a:t>aid</a:t>
            </a:r>
            <a:r>
              <a:rPr lang="en-US" sz="1600" dirty="0">
                <a:latin typeface="Times New Roman"/>
                <a:cs typeface="Times New Roman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23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4193</TotalTime>
  <Words>2427</Words>
  <Application>Microsoft Macintosh PowerPoint</Application>
  <PresentationFormat>On-screen Show (4:3)</PresentationFormat>
  <Paragraphs>649</Paragraphs>
  <Slides>40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Courier New</vt:lpstr>
      <vt:lpstr>Times New Roman</vt:lpstr>
      <vt:lpstr>Office Theme</vt:lpstr>
      <vt:lpstr>Equation</vt:lpstr>
      <vt:lpstr>CS 519: Big Data Exploration and Analytics</vt:lpstr>
      <vt:lpstr>Announcements </vt:lpstr>
      <vt:lpstr>Relational model and query languages</vt:lpstr>
      <vt:lpstr>Relational model</vt:lpstr>
      <vt:lpstr>Relational Model</vt:lpstr>
      <vt:lpstr>Database Schema vs. Database Instance</vt:lpstr>
      <vt:lpstr>SQL</vt:lpstr>
      <vt:lpstr>SQL Example</vt:lpstr>
      <vt:lpstr>SQL Example</vt:lpstr>
      <vt:lpstr>Formal Relational Query Languages</vt:lpstr>
      <vt:lpstr>Relational Algebra (RA)</vt:lpstr>
      <vt:lpstr>Relational Algebra</vt:lpstr>
      <vt:lpstr>Datalog</vt:lpstr>
      <vt:lpstr>Datalog</vt:lpstr>
      <vt:lpstr>Datalog Example</vt:lpstr>
      <vt:lpstr>Datalog </vt:lpstr>
      <vt:lpstr>Datalog programs</vt:lpstr>
      <vt:lpstr>Views</vt:lpstr>
      <vt:lpstr>Datalog with negation</vt:lpstr>
      <vt:lpstr>Safe datalog rules</vt:lpstr>
      <vt:lpstr>Datalog to SQL</vt:lpstr>
      <vt:lpstr>Equivalency Theorem</vt:lpstr>
      <vt:lpstr>Conjunctive queries (CQ)</vt:lpstr>
      <vt:lpstr>CQ examples</vt:lpstr>
      <vt:lpstr>Query equivalency and containment</vt:lpstr>
      <vt:lpstr>Containment examples</vt:lpstr>
      <vt:lpstr>Containment examples</vt:lpstr>
      <vt:lpstr>Query semantics</vt:lpstr>
      <vt:lpstr>Query semantics</vt:lpstr>
      <vt:lpstr>Query homomorphism</vt:lpstr>
      <vt:lpstr>Homomorphism Theorem</vt:lpstr>
      <vt:lpstr>Homomorphism examples</vt:lpstr>
      <vt:lpstr>Homomorphism examples</vt:lpstr>
      <vt:lpstr>Homomorphism Theorem</vt:lpstr>
      <vt:lpstr>Checking containment </vt:lpstr>
      <vt:lpstr>Query minimization</vt:lpstr>
      <vt:lpstr>Query minimization algorithm</vt:lpstr>
      <vt:lpstr>Larger families: UCQ </vt:lpstr>
      <vt:lpstr>Homomorphism Theorem for UCQ</vt:lpstr>
      <vt:lpstr>Larger families: relational queries </vt:lpstr>
    </vt:vector>
  </TitlesOfParts>
  <Company>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440: Database Management Systems</dc:title>
  <dc:creator>Arash Termehchy</dc:creator>
  <cp:lastModifiedBy>Termehchy, Arash</cp:lastModifiedBy>
  <cp:revision>522</cp:revision>
  <dcterms:created xsi:type="dcterms:W3CDTF">2013-01-08T05:44:03Z</dcterms:created>
  <dcterms:modified xsi:type="dcterms:W3CDTF">2019-04-04T05:00:22Z</dcterms:modified>
</cp:coreProperties>
</file>