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6" r:id="rId3"/>
    <p:sldId id="335" r:id="rId4"/>
    <p:sldId id="337" r:id="rId5"/>
    <p:sldId id="313" r:id="rId6"/>
    <p:sldId id="338" r:id="rId7"/>
    <p:sldId id="347" r:id="rId8"/>
    <p:sldId id="356" r:id="rId9"/>
    <p:sldId id="316" r:id="rId10"/>
    <p:sldId id="314" r:id="rId11"/>
    <p:sldId id="508" r:id="rId12"/>
    <p:sldId id="507" r:id="rId13"/>
    <p:sldId id="390" r:id="rId14"/>
    <p:sldId id="277" r:id="rId15"/>
    <p:sldId id="319" r:id="rId16"/>
    <p:sldId id="506" r:id="rId17"/>
    <p:sldId id="321" r:id="rId18"/>
    <p:sldId id="505" r:id="rId19"/>
    <p:sldId id="320" r:id="rId20"/>
    <p:sldId id="366" r:id="rId21"/>
    <p:sldId id="468" r:id="rId22"/>
    <p:sldId id="504" r:id="rId23"/>
    <p:sldId id="499" r:id="rId24"/>
    <p:sldId id="498" r:id="rId25"/>
    <p:sldId id="367" r:id="rId26"/>
    <p:sldId id="469" r:id="rId27"/>
    <p:sldId id="388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F5B8-2FB3-6D43-9BD8-0B8D41180C47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FE14A-1074-A34B-800A-DE92F53A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86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927DA-543D-974D-A58A-C39CAF987E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87C6C-B76E-2147-B0EC-0D204502C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22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0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4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0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2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3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32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5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23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0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6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3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8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2019/4/2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" y="8685543"/>
            <a:ext cx="2971040" cy="456978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21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6985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6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2019/4/2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" y="8685543"/>
            <a:ext cx="2971040" cy="456978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223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2019/4/2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" y="8685543"/>
            <a:ext cx="2971040" cy="456978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0469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37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3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2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Spread of diseases by analyzing Google query log </a:t>
            </a:r>
          </a:p>
          <a:p>
            <a:r>
              <a:rPr lang="en-US" dirty="0">
                <a:latin typeface="Times New Roman"/>
                <a:cs typeface="Times New Roman"/>
              </a:rPr>
              <a:t>Personalized medicine,  drug discovery,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5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87C6C-B76E-2147-B0EC-0D204502CF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8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F7CC-CCD9-0E4F-8F23-A1EAC5346CDA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CS440, Winter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86CF-A932-7A4C-A4BC-7167ABBCD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1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00F4-E0A6-A749-85FB-7D3B67DDFCA1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CS440, Winter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86CF-A932-7A4C-A4BC-7167ABBCD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8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7FCD-3945-5743-BB15-825083641F7F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CS440, Winter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86CF-A932-7A4C-A4BC-7167ABBCD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AAC5-97A4-8544-889A-D0BA609B2E9F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CS440, Winter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86CF-A932-7A4C-A4BC-7167ABBCD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C036-2D00-954F-99C0-45F2F3522357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CS440, Winter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86CF-A932-7A4C-A4BC-7167ABBCD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1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AEEE-8452-5F45-B89E-0D954F25B189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CS440, Winter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86CF-A932-7A4C-A4BC-7167ABBCD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6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1C85-31EC-B44E-91CC-3127B4521E96}" type="datetime1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CS440, Winter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86CF-A932-7A4C-A4BC-7167ABBCD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9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9719-01EA-CC4D-A5E7-D3CB0D103295}" type="datetime1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CS440, Winter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86CF-A932-7A4C-A4BC-7167ABBCD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E21D-A584-B24C-96E2-425D1960C400}" type="datetime1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CS440, Winter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86CF-A932-7A4C-A4BC-7167ABBCD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EEB5-891B-514E-B26B-B9F0B734A3BC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CS440, Winter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86CF-A932-7A4C-A4BC-7167ABBCD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058A-AF81-694B-BB0A-2191C0CDBDDC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CS440, Winter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86CF-A932-7A4C-A4BC-7167ABBCD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0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2C0B-3CB5-EE47-B0AF-A0D7CDAB4474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 540, Winter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086CF-A932-7A4C-A4BC-7167ABBCD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8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es.engr.oregonstate.edu/eecs/winter2019/cs519/schedule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es.engr.oregonstate.edu/eecs/spring2019/cs519-001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imes New Roman"/>
                <a:cs typeface="Times New Roman"/>
              </a:rPr>
              <a:t>CS 519 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Big Data Exploration and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199"/>
            <a:ext cx="6903575" cy="246264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Course overview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					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0291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pic>
        <p:nvPicPr>
          <p:cNvPr id="5" name="Content Placeholder 7" descr="Vertical-cmyk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37" r="-44737"/>
          <a:stretch>
            <a:fillRect/>
          </a:stretch>
        </p:blipFill>
        <p:spPr bwMode="auto">
          <a:xfrm>
            <a:off x="45029" y="5811620"/>
            <a:ext cx="1828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79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Challenges : Velocity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Data is rapidly generated.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smart devices, social networks, …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fast data</a:t>
            </a:r>
          </a:p>
          <a:p>
            <a:r>
              <a:rPr lang="en-US" dirty="0">
                <a:latin typeface="Times New Roman"/>
                <a:cs typeface="Times New Roman"/>
              </a:rPr>
              <a:t>Trends are changing in a short amount of time. 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News media, stock market, …</a:t>
            </a:r>
          </a:p>
          <a:p>
            <a:r>
              <a:rPr lang="en-US" dirty="0">
                <a:latin typeface="Times New Roman"/>
                <a:cs typeface="Times New Roman"/>
              </a:rPr>
              <a:t>We like to get the insight fast.</a:t>
            </a:r>
          </a:p>
          <a:p>
            <a:r>
              <a:rPr lang="en-US" dirty="0">
                <a:latin typeface="Times New Roman"/>
                <a:cs typeface="Times New Roman"/>
              </a:rPr>
              <a:t>Data may also evolve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We do not like to rewrite our programs.</a:t>
            </a:r>
          </a:p>
        </p:txBody>
      </p:sp>
    </p:spTree>
    <p:extLst>
      <p:ext uri="{BB962C8B-B14F-4D97-AF65-F5344CB8AC3E}">
        <p14:creationId xmlns:p14="http://schemas.microsoft.com/office/powerpoint/2010/main" val="418895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Challenges : Human collaboration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How users can communicate and use our systems?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Not everybody has a degree in CS!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Usable interfaces for users to query the data or build models Trends are changing in a short amount of time. </a:t>
            </a:r>
          </a:p>
          <a:p>
            <a:r>
              <a:rPr lang="en-US" dirty="0">
                <a:latin typeface="Times New Roman"/>
                <a:cs typeface="Times New Roman"/>
              </a:rPr>
              <a:t>Users should understand the output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Interpretability of the output</a:t>
            </a:r>
          </a:p>
          <a:p>
            <a:r>
              <a:rPr lang="en-US" dirty="0">
                <a:latin typeface="Times New Roman"/>
                <a:cs typeface="Times New Roman"/>
              </a:rPr>
              <a:t>Collaborate with human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How to harvest and integrate the intelligence of systems and human users?</a:t>
            </a:r>
          </a:p>
        </p:txBody>
      </p:sp>
    </p:spTree>
    <p:extLst>
      <p:ext uri="{BB962C8B-B14F-4D97-AF65-F5344CB8AC3E}">
        <p14:creationId xmlns:p14="http://schemas.microsoft.com/office/powerpoint/2010/main" val="385239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873"/>
            <a:ext cx="8229600" cy="96041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Big Data Pipeline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12233-879F-FA4D-A984-30CDBD56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92" y="1290604"/>
            <a:ext cx="8533108" cy="52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5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97" y="152873"/>
            <a:ext cx="8898203" cy="96041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0090"/>
                </a:solidFill>
                <a:latin typeface="Times New Roman"/>
                <a:cs typeface="Times New Roman"/>
              </a:rPr>
              <a:t>Topics discussed in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814"/>
            <a:ext cx="8399842" cy="525199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Review data models and languages</a:t>
            </a:r>
          </a:p>
          <a:p>
            <a:pPr lvl="1"/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Relational data models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Graph data &amp; Link analysis</a:t>
            </a:r>
          </a:p>
          <a:p>
            <a:r>
              <a:rPr lang="en-US" dirty="0">
                <a:latin typeface="Times New Roman"/>
                <a:cs typeface="Times New Roman"/>
              </a:rPr>
              <a:t>Ranking over databases</a:t>
            </a:r>
          </a:p>
          <a:p>
            <a:r>
              <a:rPr lang="en-US" dirty="0">
                <a:latin typeface="Times New Roman"/>
                <a:cs typeface="Times New Roman"/>
              </a:rPr>
              <a:t>Sampling over relational data</a:t>
            </a:r>
          </a:p>
          <a:p>
            <a:r>
              <a:rPr lang="en-US" dirty="0">
                <a:latin typeface="Times New Roman"/>
                <a:cs typeface="Times New Roman"/>
              </a:rPr>
              <a:t>Learning over large databases</a:t>
            </a:r>
          </a:p>
          <a:p>
            <a:r>
              <a:rPr lang="en-US" dirty="0">
                <a:latin typeface="Times New Roman"/>
                <a:cs typeface="Times New Roman"/>
              </a:rPr>
              <a:t>Parallel frameworks for data analysis</a:t>
            </a:r>
          </a:p>
          <a:p>
            <a:r>
              <a:rPr lang="en-US" dirty="0">
                <a:latin typeface="Times New Roman"/>
                <a:cs typeface="Times New Roman"/>
              </a:rPr>
              <a:t>Big Data integration and cleaning </a:t>
            </a:r>
          </a:p>
          <a:p>
            <a:r>
              <a:rPr lang="en-US" dirty="0">
                <a:latin typeface="Times New Roman"/>
                <a:cs typeface="Times New Roman"/>
              </a:rPr>
              <a:t>Human/ Data interaction and collaboration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2"/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590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CS540 or equivalent </a:t>
            </a:r>
          </a:p>
          <a:p>
            <a:r>
              <a:rPr lang="en-US" dirty="0">
                <a:latin typeface="Times New Roman"/>
                <a:cs typeface="Times New Roman"/>
              </a:rPr>
              <a:t>CS440 A- or above</a:t>
            </a:r>
          </a:p>
          <a:p>
            <a:r>
              <a:rPr lang="en-US" dirty="0">
                <a:latin typeface="Times New Roman"/>
                <a:cs typeface="Times New Roman"/>
              </a:rPr>
              <a:t>Contact instructor if you are not sure.</a:t>
            </a:r>
          </a:p>
        </p:txBody>
      </p:sp>
    </p:spTree>
    <p:extLst>
      <p:ext uri="{BB962C8B-B14F-4D97-AF65-F5344CB8AC3E}">
        <p14:creationId xmlns:p14="http://schemas.microsoft.com/office/powerpoint/2010/main" val="335024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Course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Fundamental topics at the beginning. </a:t>
            </a:r>
          </a:p>
          <a:p>
            <a:r>
              <a:rPr lang="en-US" dirty="0">
                <a:latin typeface="Times New Roman"/>
                <a:cs typeface="Times New Roman"/>
              </a:rPr>
              <a:t>Paper presentation and discussion. </a:t>
            </a:r>
          </a:p>
          <a:p>
            <a:r>
              <a:rPr lang="en-US" dirty="0">
                <a:latin typeface="Times New Roman"/>
                <a:cs typeface="Times New Roman"/>
              </a:rPr>
              <a:t>One paper in most sessions.</a:t>
            </a:r>
          </a:p>
          <a:p>
            <a:r>
              <a:rPr lang="en-US" dirty="0">
                <a:latin typeface="Times New Roman"/>
                <a:cs typeface="Times New Roman"/>
              </a:rPr>
              <a:t>Instructor or student presentation followed by group discussion led by the instructor and presenter.</a:t>
            </a:r>
          </a:p>
        </p:txBody>
      </p:sp>
    </p:spTree>
    <p:extLst>
      <p:ext uri="{BB962C8B-B14F-4D97-AF65-F5344CB8AC3E}">
        <p14:creationId xmlns:p14="http://schemas.microsoft.com/office/powerpoint/2010/main" val="176419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2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5255"/>
            <a:ext cx="8555367" cy="537989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Textbooks for reviewing basics:</a:t>
            </a:r>
          </a:p>
          <a:p>
            <a:pPr lvl="1"/>
            <a:r>
              <a:rPr lang="en-US" sz="2600" i="1" dirty="0">
                <a:latin typeface="Times New Roman"/>
                <a:cs typeface="Times New Roman"/>
              </a:rPr>
              <a:t>Foundations of databases, </a:t>
            </a:r>
            <a:r>
              <a:rPr lang="en-US" sz="2600" dirty="0">
                <a:latin typeface="Times New Roman"/>
                <a:cs typeface="Times New Roman"/>
              </a:rPr>
              <a:t>Serge </a:t>
            </a:r>
            <a:r>
              <a:rPr lang="en-US" sz="2600" dirty="0" err="1">
                <a:latin typeface="Times New Roman"/>
                <a:cs typeface="Times New Roman"/>
              </a:rPr>
              <a:t>Abitboul</a:t>
            </a:r>
            <a:r>
              <a:rPr lang="en-US" sz="2600" dirty="0">
                <a:latin typeface="Times New Roman"/>
                <a:cs typeface="Times New Roman"/>
              </a:rPr>
              <a:t>, Richard Hull, Victor </a:t>
            </a:r>
            <a:r>
              <a:rPr lang="en-US" sz="2600" dirty="0" err="1">
                <a:latin typeface="Times New Roman"/>
                <a:cs typeface="Times New Roman"/>
              </a:rPr>
              <a:t>Vianu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b="1" i="1" dirty="0">
                <a:latin typeface="Times New Roman"/>
                <a:cs typeface="Times New Roman"/>
              </a:rPr>
              <a:t>(</a:t>
            </a:r>
            <a:r>
              <a:rPr lang="en-US" sz="2200" b="1" i="1" dirty="0">
                <a:latin typeface="Times New Roman"/>
                <a:cs typeface="Times New Roman"/>
              </a:rPr>
              <a:t>Alice book)</a:t>
            </a:r>
          </a:p>
          <a:p>
            <a:pPr lvl="1"/>
            <a:r>
              <a:rPr lang="en-US" sz="2200" i="1" dirty="0">
                <a:latin typeface="Times New Roman"/>
                <a:cs typeface="Times New Roman"/>
              </a:rPr>
              <a:t>Mining of massive datasets, Anand </a:t>
            </a:r>
            <a:r>
              <a:rPr lang="en-US" sz="2200" i="1" dirty="0" err="1">
                <a:latin typeface="Times New Roman"/>
                <a:cs typeface="Times New Roman"/>
              </a:rPr>
              <a:t>Rajarman</a:t>
            </a:r>
            <a:r>
              <a:rPr lang="en-US" sz="2200" i="1" dirty="0">
                <a:latin typeface="Times New Roman"/>
                <a:cs typeface="Times New Roman"/>
              </a:rPr>
              <a:t> and</a:t>
            </a:r>
            <a:br>
              <a:rPr lang="en-US" sz="2200" i="1" dirty="0">
                <a:latin typeface="Times New Roman"/>
                <a:cs typeface="Times New Roman"/>
              </a:rPr>
            </a:br>
            <a:r>
              <a:rPr lang="en-US" sz="2200" i="1" dirty="0">
                <a:latin typeface="Times New Roman"/>
                <a:cs typeface="Times New Roman"/>
              </a:rPr>
              <a:t>Jeff Ullman</a:t>
            </a:r>
          </a:p>
          <a:p>
            <a:pPr lvl="1"/>
            <a:endParaRPr lang="en-US" sz="2600" i="1" dirty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sz="2600" dirty="0">
              <a:latin typeface="Times New Roman"/>
              <a:cs typeface="Times New Roman"/>
            </a:endParaRPr>
          </a:p>
          <a:p>
            <a:pPr lvl="1"/>
            <a:r>
              <a:rPr lang="en-US" sz="2600" dirty="0">
                <a:latin typeface="Times New Roman"/>
                <a:cs typeface="Times New Roman"/>
              </a:rPr>
              <a:t>Research papers for the rest of materials: posted on the course website.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  <a:hlinkClick r:id="rId3"/>
              </a:rPr>
              <a:t>http://classes.engr.oregonstate.edu/eecs/winter2019/cs519/schedule.html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Useful links for background material will be also posted on the course website.</a:t>
            </a:r>
          </a:p>
          <a:p>
            <a:pPr lvl="1"/>
            <a:endParaRPr lang="en-US" sz="2600" i="1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Picture 4" descr="alice.gif">
            <a:extLst>
              <a:ext uri="{FF2B5EF4-FFF2-40B4-BE49-F238E27FC236}">
                <a16:creationId xmlns:a16="http://schemas.microsoft.com/office/drawing/2014/main" id="{A421D05D-9FB7-4444-9C7F-2A90BFE2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08" y="2256521"/>
            <a:ext cx="1214892" cy="186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5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Discussion and participation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All students must read the paper and post a summary and questions on Piazza.</a:t>
            </a:r>
          </a:p>
          <a:p>
            <a:r>
              <a:rPr lang="en-US" dirty="0">
                <a:latin typeface="Times New Roman"/>
                <a:cs typeface="Times New Roman"/>
              </a:rPr>
              <a:t>Each student should ask at least one question per week.</a:t>
            </a:r>
          </a:p>
          <a:p>
            <a:r>
              <a:rPr lang="en-US" dirty="0">
                <a:latin typeface="Times New Roman"/>
                <a:cs typeface="Times New Roman"/>
              </a:rPr>
              <a:t>A short wrap-up quiz at the end of each presentation.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Questions about the main concepts discussed.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688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873"/>
            <a:ext cx="8229600" cy="925837"/>
          </a:xfrm>
        </p:spPr>
        <p:txBody>
          <a:bodyPr>
            <a:noAutofit/>
          </a:bodyPr>
          <a:lstStyle/>
          <a:p>
            <a:pPr algn="l"/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Paper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910"/>
            <a:ext cx="8399842" cy="537989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Read and summarize the papers before the lecture: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What is the main problem discussed in the paper?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Why is it important?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What are the main ideas of the proposed solutions?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Positive and negatives?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(extra) How can one extend this work?</a:t>
            </a:r>
          </a:p>
          <a:p>
            <a:r>
              <a:rPr lang="en-US" dirty="0">
                <a:latin typeface="Times New Roman"/>
                <a:cs typeface="Times New Roman"/>
              </a:rPr>
              <a:t>References on the course website on </a:t>
            </a:r>
            <a:r>
              <a:rPr lang="en-US" i="1" dirty="0">
                <a:latin typeface="Times New Roman"/>
                <a:cs typeface="Times New Roman"/>
              </a:rPr>
              <a:t>“how to read scientific papers”.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r>
              <a:rPr lang="en-US" dirty="0">
                <a:latin typeface="Times New Roman"/>
                <a:cs typeface="Times New Roman"/>
              </a:rPr>
              <a:t>Post a 300-words summary of the paper on Piazza by 11:00 pm of the day before the class as private posts. </a:t>
            </a:r>
          </a:p>
        </p:txBody>
      </p:sp>
    </p:spTree>
    <p:extLst>
      <p:ext uri="{BB962C8B-B14F-4D97-AF65-F5344CB8AC3E}">
        <p14:creationId xmlns:p14="http://schemas.microsoft.com/office/powerpoint/2010/main" val="165943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Student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Instructor/ student collaboration to present.</a:t>
            </a:r>
          </a:p>
          <a:p>
            <a:r>
              <a:rPr lang="en-US" dirty="0">
                <a:latin typeface="Times New Roman"/>
                <a:cs typeface="Times New Roman"/>
              </a:rPr>
              <a:t>A list of papers posted online</a:t>
            </a:r>
          </a:p>
          <a:p>
            <a:r>
              <a:rPr lang="en-US" dirty="0">
                <a:latin typeface="Times New Roman"/>
                <a:cs typeface="Times New Roman"/>
              </a:rPr>
              <a:t>Multiple papers for some subjects</a:t>
            </a:r>
          </a:p>
          <a:p>
            <a:r>
              <a:rPr lang="en-US" dirty="0">
                <a:latin typeface="Times New Roman"/>
                <a:cs typeface="Times New Roman"/>
              </a:rPr>
              <a:t>Choose a list of five exciting paper /subject for you by next Tuesday.</a:t>
            </a:r>
          </a:p>
          <a:p>
            <a:r>
              <a:rPr lang="en-US" dirty="0">
                <a:latin typeface="Times New Roman"/>
                <a:cs typeface="Times New Roman"/>
              </a:rPr>
              <a:t>Email the presentation material by 5:00 pm four days before to get feedback.</a:t>
            </a:r>
          </a:p>
          <a:p>
            <a:r>
              <a:rPr lang="en-US" dirty="0">
                <a:latin typeface="Times New Roman"/>
                <a:cs typeface="Times New Roman"/>
              </a:rPr>
              <a:t>It is ok to use presentations online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acknowledge the authors.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084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873"/>
            <a:ext cx="8229600" cy="96041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Welcome to CS519!</a:t>
            </a:r>
            <a:endParaRPr lang="en-US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814"/>
            <a:ext cx="8399842" cy="480190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Instructor: Arash Termehchy</a:t>
            </a:r>
          </a:p>
          <a:p>
            <a:r>
              <a:rPr lang="en-US" dirty="0">
                <a:latin typeface="Times New Roman"/>
                <a:cs typeface="Times New Roman"/>
              </a:rPr>
              <a:t>Assistant Professor at EECS</a:t>
            </a:r>
          </a:p>
          <a:p>
            <a:r>
              <a:rPr lang="en-US" dirty="0">
                <a:latin typeface="Times New Roman"/>
                <a:cs typeface="Times New Roman"/>
              </a:rPr>
              <a:t>Research on data management and analytics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nformation &amp; </a:t>
            </a:r>
            <a:r>
              <a:rPr lang="en-US" b="1" dirty="0">
                <a:latin typeface="Times New Roman"/>
                <a:cs typeface="Times New Roman"/>
              </a:rPr>
              <a:t>D</a:t>
            </a:r>
            <a:r>
              <a:rPr lang="en-US" dirty="0">
                <a:latin typeface="Times New Roman"/>
                <a:cs typeface="Times New Roman"/>
              </a:rPr>
              <a:t>ata Manag</a:t>
            </a:r>
            <a:r>
              <a:rPr lang="en-US" b="1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ment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b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nalytics (</a:t>
            </a:r>
            <a:r>
              <a:rPr lang="en-US" b="1" dirty="0">
                <a:latin typeface="Times New Roman"/>
                <a:cs typeface="Times New Roman"/>
              </a:rPr>
              <a:t>IDEA</a:t>
            </a:r>
            <a:r>
              <a:rPr lang="en-US" dirty="0">
                <a:latin typeface="Times New Roman"/>
                <a:cs typeface="Times New Roman"/>
              </a:rPr>
              <a:t>) Lab</a:t>
            </a:r>
          </a:p>
          <a:p>
            <a:r>
              <a:rPr lang="en-US" dirty="0">
                <a:latin typeface="Times New Roman"/>
                <a:cs typeface="Times New Roman"/>
              </a:rPr>
              <a:t>Your turn: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Name, field, DB and ML/AI background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099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19" y="1185334"/>
            <a:ext cx="8602905" cy="54864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Solve some interesting and challenging Big Data integration and cleaning problem.</a:t>
            </a:r>
          </a:p>
          <a:p>
            <a:r>
              <a:rPr lang="en-US" sz="2800" dirty="0">
                <a:latin typeface="Times New Roman"/>
                <a:cs typeface="Times New Roman"/>
              </a:rPr>
              <a:t>Graded based on </a:t>
            </a:r>
            <a:r>
              <a:rPr lang="en-US" sz="2800" b="1" dirty="0">
                <a:latin typeface="Times New Roman"/>
                <a:cs typeface="Times New Roman"/>
              </a:rPr>
              <a:t>technical depth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Work with large (millions of tuples/records) and diverse databases (5-10 datasets with different formats).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The idea must generalize/ remove some manual effort.</a:t>
            </a:r>
          </a:p>
          <a:p>
            <a:r>
              <a:rPr lang="en-US" sz="2800" dirty="0">
                <a:latin typeface="Times New Roman"/>
                <a:cs typeface="Times New Roman"/>
              </a:rPr>
              <a:t>Graded based on the </a:t>
            </a:r>
            <a:r>
              <a:rPr lang="en-US" sz="2800" b="1" dirty="0">
                <a:latin typeface="Times New Roman"/>
                <a:cs typeface="Times New Roman"/>
              </a:rPr>
              <a:t>clarity of presentation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Project reports and presentations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Groups of 2 – 4 students.</a:t>
            </a:r>
          </a:p>
        </p:txBody>
      </p:sp>
    </p:spTree>
    <p:extLst>
      <p:ext uri="{BB962C8B-B14F-4D97-AF65-F5344CB8AC3E}">
        <p14:creationId xmlns:p14="http://schemas.microsoft.com/office/powerpoint/2010/main" val="376712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614361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solidFill>
                  <a:srgbClr val="000090"/>
                </a:solidFill>
                <a:latin typeface="Times New Roman"/>
                <a:ea typeface="宋体" pitchFamily="2" charset="-122"/>
                <a:cs typeface="Times New Roman"/>
              </a:rPr>
              <a:t>Projects: data integration</a:t>
            </a:r>
            <a:endParaRPr lang="en-US" altLang="zh-CN" sz="3200" baseline="30000" dirty="0">
              <a:solidFill>
                <a:srgbClr val="000090"/>
              </a:solidFill>
              <a:latin typeface="Times New Roman"/>
              <a:ea typeface="宋体" pitchFamily="2" charset="-122"/>
              <a:cs typeface="Times New Roman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9000"/>
            <a:ext cx="8080022" cy="51992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Information about an entity is in several sources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Wikipedia, online posts, </a:t>
            </a:r>
            <a:r>
              <a:rPr lang="is-IS" altLang="zh-CN" sz="24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…</a:t>
            </a:r>
            <a:endParaRPr lang="en-US" altLang="zh-CN" sz="2400" dirty="0">
              <a:latin typeface="Times New Roman"/>
              <a:ea typeface="宋体" pitchFamily="2" charset="-122"/>
              <a:cs typeface="Times New Roman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Integrate the data and resolve the inconsistencies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transform data into a universal format 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integrate and clean the data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Mostly manual!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Reduce the amount of manual labor.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Integration in a specific domain is easier!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certain data formats: e.g., online posts</a:t>
            </a:r>
          </a:p>
          <a:p>
            <a:pPr>
              <a:lnSpc>
                <a:spcPct val="90000"/>
              </a:lnSpc>
            </a:pPr>
            <a:endParaRPr lang="en-US" altLang="zh-CN" dirty="0">
              <a:latin typeface="Times New Roman"/>
              <a:ea typeface="宋体" pitchFamily="2" charset="-122"/>
              <a:cs typeface="Times New Roman"/>
              <a:sym typeface="Wingdings" pitchFamily="2" charset="2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267200" y="2743200"/>
            <a:ext cx="457200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21</a:t>
            </a:fld>
            <a:endParaRPr lang="en-US" altLang="zh-CN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008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Data integration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19" y="1185334"/>
            <a:ext cx="8602905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Step 1) Identify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>
                <a:latin typeface="Times New Roman"/>
                <a:cs typeface="Times New Roman"/>
              </a:rPr>
              <a:t>Find a set of diverse data sets in terms of formats.</a:t>
            </a:r>
          </a:p>
          <a:p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Step 2) Integrate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Transform and clean the data sets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Integrate them in a relational database.</a:t>
            </a:r>
          </a:p>
          <a:p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Step 3) Analyze: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Run interesting queries and/or create visualizations</a:t>
            </a:r>
            <a:endParaRPr lang="en-US" b="1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8411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solidFill>
                  <a:srgbClr val="000090"/>
                </a:solidFill>
                <a:latin typeface="Times New Roman"/>
                <a:ea typeface="宋体" pitchFamily="2" charset="-122"/>
                <a:cs typeface="Times New Roman"/>
              </a:rPr>
              <a:t>Data cleaning &amp; transformation</a:t>
            </a:r>
            <a:endParaRPr lang="en-US" altLang="zh-CN" sz="2900" baseline="30000" dirty="0">
              <a:solidFill>
                <a:srgbClr val="000090"/>
              </a:solidFill>
              <a:latin typeface="Times New Roman"/>
              <a:ea typeface="宋体" pitchFamily="2" charset="-122"/>
              <a:cs typeface="Times New Roman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7669"/>
            <a:ext cx="8080022" cy="48605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Most data scientists spend about 80% of their times on data preparation! </a:t>
            </a:r>
          </a:p>
          <a:p>
            <a:pPr lvl="1">
              <a:lnSpc>
                <a:spcPct val="90000"/>
              </a:lnSpc>
            </a:pPr>
            <a:r>
              <a:rPr lang="en-US" altLang="zh-CN" sz="26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most data sets are in spreadsheets, flat files, XML, </a:t>
            </a:r>
            <a:r>
              <a:rPr lang="is-IS" altLang="zh-CN" sz="26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…</a:t>
            </a:r>
            <a:r>
              <a:rPr lang="en-US" altLang="zh-CN" sz="26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CN" sz="26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transform/clean them to a a “desired representation”</a:t>
            </a:r>
          </a:p>
          <a:p>
            <a:pPr lvl="2">
              <a:lnSpc>
                <a:spcPct val="90000"/>
              </a:lnSpc>
            </a:pPr>
            <a:r>
              <a:rPr lang="en-US" altLang="zh-CN" sz="22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Removing meaningless values, apply constraints, …</a:t>
            </a:r>
          </a:p>
          <a:p>
            <a:pPr lvl="1">
              <a:lnSpc>
                <a:spcPct val="90000"/>
              </a:lnSpc>
            </a:pPr>
            <a:r>
              <a:rPr lang="en-US" altLang="zh-CN" sz="26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transform them to relational / RDF format</a:t>
            </a:r>
          </a:p>
          <a:p>
            <a:pPr>
              <a:lnSpc>
                <a:spcPct val="90000"/>
              </a:lnSpc>
            </a:pPr>
            <a:endParaRPr lang="en-US" altLang="zh-CN" sz="2800" dirty="0">
              <a:latin typeface="Times New Roman"/>
              <a:ea typeface="宋体" pitchFamily="2" charset="-122"/>
              <a:cs typeface="Times New Roman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altLang="zh-CN" dirty="0">
              <a:latin typeface="Times New Roman"/>
              <a:ea typeface="宋体" pitchFamily="2" charset="-122"/>
              <a:cs typeface="Times New Roman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altLang="zh-CN" dirty="0">
              <a:latin typeface="Times New Roman"/>
              <a:ea typeface="宋体" pitchFamily="2" charset="-122"/>
              <a:cs typeface="Times New Roman"/>
              <a:sym typeface="Wingdings" pitchFamily="2" charset="2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267200" y="2743200"/>
            <a:ext cx="457200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23</a:t>
            </a:fld>
            <a:endParaRPr lang="en-US" altLang="zh-CN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830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solidFill>
                  <a:srgbClr val="000090"/>
                </a:solidFill>
                <a:latin typeface="Times New Roman"/>
                <a:ea typeface="宋体" pitchFamily="2" charset="-122"/>
                <a:cs typeface="Times New Roman"/>
              </a:rPr>
              <a:t>Data cleaning &amp; transformation</a:t>
            </a:r>
            <a:endParaRPr lang="en-US" altLang="zh-CN" sz="2900" baseline="30000" dirty="0">
              <a:solidFill>
                <a:srgbClr val="000090"/>
              </a:solidFill>
              <a:latin typeface="Times New Roman"/>
              <a:ea typeface="宋体" pitchFamily="2" charset="-122"/>
              <a:cs typeface="Times New Roman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7669"/>
            <a:ext cx="8080022" cy="48605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Currently most data preparation are done manually.</a:t>
            </a:r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Reduce the manual cleaning/ restructuring burden </a:t>
            </a:r>
          </a:p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altLang="zh-CN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Learning from examples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Predicative transformation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Identify the most frequent/ likely transformations operations for a domain and generate them automatically.</a:t>
            </a:r>
          </a:p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/>
                <a:ea typeface="宋体" pitchFamily="2" charset="-122"/>
                <a:cs typeface="Times New Roman"/>
                <a:sym typeface="Wingdings" pitchFamily="2" charset="2"/>
              </a:rPr>
              <a:t>More usable transformation interfaces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267200" y="2743200"/>
            <a:ext cx="457200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24</a:t>
            </a:fld>
            <a:endParaRPr lang="en-US" altLang="zh-CN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316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41"/>
            <a:ext cx="8229600" cy="830159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000090"/>
                </a:solidFill>
                <a:latin typeface="Times New Roman"/>
                <a:cs typeface="Times New Roman"/>
              </a:rPr>
              <a:t>Project milestones 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598"/>
            <a:ext cx="8229600" cy="560493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Project proposal</a:t>
            </a:r>
            <a:r>
              <a:rPr lang="en-US" dirty="0">
                <a:latin typeface="Times New Roman"/>
                <a:cs typeface="Times New Roman"/>
              </a:rPr>
              <a:t>: due on 4/16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one-page summary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group name and members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what do you want to solve?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which tools, data sets, systems you will use?</a:t>
            </a:r>
          </a:p>
          <a:p>
            <a:r>
              <a:rPr lang="en-US" b="1" dirty="0">
                <a:latin typeface="Times New Roman"/>
                <a:cs typeface="Times New Roman"/>
              </a:rPr>
              <a:t>Midterm report and presentation: </a:t>
            </a:r>
            <a:r>
              <a:rPr lang="en-US" dirty="0">
                <a:latin typeface="Times New Roman"/>
                <a:cs typeface="Times New Roman"/>
              </a:rPr>
              <a:t>due on 5/7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3-6 pages 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detailed description of the problem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Your approach to solve it.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Your progress, challenges, and your plan to solve them.</a:t>
            </a:r>
          </a:p>
          <a:p>
            <a:r>
              <a:rPr lang="en-US" b="1" dirty="0">
                <a:latin typeface="Times New Roman"/>
                <a:cs typeface="Times New Roman"/>
              </a:rPr>
              <a:t>Presentation in class</a:t>
            </a:r>
            <a:r>
              <a:rPr lang="en-US" dirty="0">
                <a:latin typeface="Times New Roman"/>
                <a:cs typeface="Times New Roman"/>
              </a:rPr>
              <a:t>: 6/6</a:t>
            </a:r>
          </a:p>
          <a:p>
            <a:r>
              <a:rPr lang="en-US" b="1" dirty="0">
                <a:latin typeface="Times New Roman"/>
                <a:cs typeface="Times New Roman"/>
              </a:rPr>
              <a:t>Final report</a:t>
            </a:r>
            <a:r>
              <a:rPr lang="en-US" dirty="0">
                <a:latin typeface="Times New Roman"/>
                <a:cs typeface="Times New Roman"/>
              </a:rPr>
              <a:t>: due on 6/7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Description (5-10 </a:t>
            </a:r>
            <a:r>
              <a:rPr lang="en-US" dirty="0">
                <a:latin typeface="Times New Roman"/>
                <a:cs typeface="Times New Roman"/>
              </a:rPr>
              <a:t>pages) of your work and conclusion.</a:t>
            </a:r>
          </a:p>
        </p:txBody>
      </p:sp>
    </p:spTree>
    <p:extLst>
      <p:ext uri="{BB962C8B-B14F-4D97-AF65-F5344CB8AC3E}">
        <p14:creationId xmlns:p14="http://schemas.microsoft.com/office/powerpoint/2010/main" val="241487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338D9-FE45-8847-9909-FAFF243A4F1A}" type="slidenum">
              <a:rPr lang="en-US"/>
              <a:pPr/>
              <a:t>26</a:t>
            </a:fld>
            <a:endParaRPr lang="en-US"/>
          </a:p>
          <a:p>
            <a:endParaRPr lang="en-US"/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Projects: start early!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Form teams.</a:t>
            </a:r>
          </a:p>
          <a:p>
            <a:r>
              <a:rPr lang="en-US" dirty="0">
                <a:latin typeface="Times New Roman"/>
                <a:cs typeface="Times New Roman"/>
              </a:rPr>
              <a:t>Evaluate possible topics for your project. </a:t>
            </a:r>
          </a:p>
          <a:p>
            <a:r>
              <a:rPr lang="en-US" dirty="0">
                <a:latin typeface="Times New Roman"/>
                <a:cs typeface="Times New Roman"/>
              </a:rPr>
              <a:t>Discuss your ideas and progress with me.</a:t>
            </a:r>
          </a:p>
          <a:p>
            <a:r>
              <a:rPr lang="en-US" dirty="0">
                <a:latin typeface="Times New Roman"/>
                <a:cs typeface="Times New Roman"/>
              </a:rPr>
              <a:t>Submit your project proposal.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48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288"/>
            <a:ext cx="8229600" cy="92583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How to get the most out of the course?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473"/>
            <a:ext cx="8399842" cy="563933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Communicate with the instructor</a:t>
            </a:r>
          </a:p>
          <a:p>
            <a:pPr lvl="1"/>
            <a:r>
              <a:rPr lang="en-US" sz="2200" b="1" dirty="0">
                <a:latin typeface="Times New Roman"/>
                <a:cs typeface="Times New Roman"/>
              </a:rPr>
              <a:t>Piazza</a:t>
            </a:r>
          </a:p>
          <a:p>
            <a:pPr lvl="2"/>
            <a:r>
              <a:rPr lang="en-US" sz="2600" dirty="0">
                <a:latin typeface="Times New Roman"/>
                <a:cs typeface="Times New Roman"/>
              </a:rPr>
              <a:t>preferred method of communication</a:t>
            </a:r>
          </a:p>
          <a:p>
            <a:pPr lvl="1"/>
            <a:r>
              <a:rPr lang="en-US" sz="2600" dirty="0">
                <a:latin typeface="Times New Roman"/>
                <a:cs typeface="Times New Roman"/>
              </a:rPr>
              <a:t>Office hours</a:t>
            </a:r>
          </a:p>
          <a:p>
            <a:pPr lvl="2"/>
            <a:r>
              <a:rPr lang="en-US" sz="2600" b="1" dirty="0">
                <a:latin typeface="Times New Roman"/>
                <a:cs typeface="Times New Roman"/>
              </a:rPr>
              <a:t>Arash</a:t>
            </a:r>
            <a:r>
              <a:rPr lang="en-US" sz="2600" dirty="0">
                <a:latin typeface="Times New Roman"/>
                <a:cs typeface="Times New Roman"/>
              </a:rPr>
              <a:t>: Thursday 11:20 – 12:20 pm,  Kelley 3053</a:t>
            </a:r>
          </a:p>
          <a:p>
            <a:pPr lvl="2"/>
            <a:r>
              <a:rPr lang="en-US" sz="2600" dirty="0">
                <a:latin typeface="Times New Roman"/>
                <a:cs typeface="Times New Roman"/>
              </a:rPr>
              <a:t>Email me only if you cannot use Piazza</a:t>
            </a:r>
          </a:p>
          <a:p>
            <a:pPr lvl="2"/>
            <a:r>
              <a:rPr lang="en-US" sz="2600" dirty="0">
                <a:latin typeface="Times New Roman"/>
                <a:cs typeface="Times New Roman"/>
              </a:rPr>
              <a:t>Use [cs519] tag in the subject line.</a:t>
            </a:r>
            <a:endParaRPr lang="en-US" sz="2600" b="1" dirty="0">
              <a:latin typeface="Times New Roman"/>
              <a:cs typeface="Times New Roman"/>
            </a:endParaRPr>
          </a:p>
          <a:p>
            <a:r>
              <a:rPr lang="en-US" sz="2600" b="1" dirty="0">
                <a:latin typeface="Times New Roman"/>
                <a:cs typeface="Times New Roman"/>
              </a:rPr>
              <a:t>Check</a:t>
            </a:r>
            <a:r>
              <a:rPr lang="en-US" sz="2600" dirty="0">
                <a:latin typeface="Times New Roman"/>
                <a:cs typeface="Times New Roman"/>
              </a:rPr>
              <a:t> the course website for schedule, administration information, or possible changes in the schedule. </a:t>
            </a:r>
            <a:r>
              <a:rPr lang="en-US" sz="2800" dirty="0">
                <a:hlinkClick r:id="rId3"/>
              </a:rPr>
              <a:t>http://classes.engr.oregonstate.edu/eecs</a:t>
            </a:r>
            <a:r>
              <a:rPr lang="en-US" sz="2800">
                <a:hlinkClick r:id="rId3"/>
              </a:rPr>
              <a:t>/spring2019/cs519-001</a:t>
            </a:r>
            <a:endParaRPr lang="en-US" sz="2600" b="1" dirty="0">
              <a:latin typeface="Times New Roman"/>
              <a:cs typeface="Times New Roman"/>
            </a:endParaRPr>
          </a:p>
          <a:p>
            <a:r>
              <a:rPr lang="en-US" sz="2600" b="1" dirty="0">
                <a:latin typeface="Times New Roman"/>
                <a:cs typeface="Times New Roman"/>
              </a:rPr>
              <a:t>Check</a:t>
            </a:r>
            <a:r>
              <a:rPr lang="en-US" sz="2600" dirty="0">
                <a:latin typeface="Times New Roman"/>
                <a:cs typeface="Times New Roman"/>
              </a:rPr>
              <a:t> Piazza for announcements or possible changes in the schedule. 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9457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Grading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Paper review: 15%</a:t>
            </a:r>
          </a:p>
          <a:p>
            <a:r>
              <a:rPr lang="en-US" dirty="0">
                <a:latin typeface="Times New Roman"/>
                <a:cs typeface="Times New Roman"/>
              </a:rPr>
              <a:t>Paper presentation: 20%</a:t>
            </a:r>
          </a:p>
          <a:p>
            <a:r>
              <a:rPr lang="en-US" dirty="0">
                <a:latin typeface="Times New Roman"/>
                <a:cs typeface="Times New Roman"/>
              </a:rPr>
              <a:t>Discussion : 10%</a:t>
            </a:r>
          </a:p>
          <a:p>
            <a:r>
              <a:rPr lang="en-US" dirty="0">
                <a:latin typeface="Times New Roman"/>
                <a:cs typeface="Times New Roman"/>
              </a:rPr>
              <a:t>Quiz: 15%</a:t>
            </a:r>
          </a:p>
          <a:p>
            <a:r>
              <a:rPr lang="en-US" dirty="0">
                <a:latin typeface="Times New Roman"/>
                <a:cs typeface="Times New Roman"/>
              </a:rPr>
              <a:t>Project: 40%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0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97" y="152873"/>
            <a:ext cx="8441003" cy="96041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The Era of Big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80" y="1010445"/>
            <a:ext cx="3902920" cy="468350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554" y="1113284"/>
            <a:ext cx="4724770" cy="549552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Technological shifts, e.g., mobile devices, have created a </a:t>
            </a:r>
            <a:r>
              <a:rPr lang="en-US" sz="2600" b="1" dirty="0">
                <a:solidFill>
                  <a:srgbClr val="800000"/>
                </a:solidFill>
                <a:latin typeface="Times New Roman"/>
                <a:cs typeface="Times New Roman"/>
              </a:rPr>
              <a:t>staggering </a:t>
            </a:r>
            <a:r>
              <a:rPr lang="en-US" sz="2600" dirty="0">
                <a:latin typeface="Times New Roman"/>
                <a:cs typeface="Times New Roman"/>
              </a:rPr>
              <a:t>number of </a:t>
            </a:r>
            <a:r>
              <a:rPr lang="en-US" sz="2600" b="1" dirty="0">
                <a:solidFill>
                  <a:srgbClr val="800000"/>
                </a:solidFill>
                <a:latin typeface="Times New Roman"/>
                <a:cs typeface="Times New Roman"/>
              </a:rPr>
              <a:t>enormous</a:t>
            </a:r>
            <a:r>
              <a:rPr lang="en-US" sz="2600" b="1" dirty="0">
                <a:latin typeface="Times New Roman"/>
                <a:cs typeface="Times New Roman"/>
              </a:rPr>
              <a:t> </a:t>
            </a:r>
            <a:r>
              <a:rPr lang="en-US" sz="2600" dirty="0">
                <a:latin typeface="Times New Roman"/>
                <a:cs typeface="Times New Roman"/>
              </a:rPr>
              <a:t>data sets.</a:t>
            </a:r>
          </a:p>
          <a:p>
            <a:r>
              <a:rPr lang="en-US" sz="2800" dirty="0">
                <a:latin typeface="Times New Roman"/>
                <a:cs typeface="Times New Roman"/>
              </a:rPr>
              <a:t>Both </a:t>
            </a:r>
            <a:r>
              <a:rPr lang="en-US" sz="2800" b="1" i="1" dirty="0">
                <a:solidFill>
                  <a:srgbClr val="008000"/>
                </a:solidFill>
                <a:latin typeface="Times New Roman"/>
                <a:cs typeface="Times New Roman"/>
              </a:rPr>
              <a:t>opportunities</a:t>
            </a:r>
            <a:r>
              <a:rPr lang="en-US" sz="2800" dirty="0">
                <a:latin typeface="Times New Roman"/>
                <a:cs typeface="Times New Roman"/>
              </a:rPr>
              <a:t> and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challenges</a:t>
            </a:r>
            <a:r>
              <a:rPr lang="en-US" sz="2800" dirty="0">
                <a:latin typeface="Times New Roman"/>
                <a:cs typeface="Times New Roman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2519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5" y="26098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Opportunities are priceless!</a:t>
            </a:r>
            <a:b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The story of John Snow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83" y="1600200"/>
            <a:ext cx="8726791" cy="51178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600" dirty="0">
                <a:latin typeface="Times New Roman"/>
                <a:cs typeface="Times New Roman"/>
              </a:rPr>
              <a:t>		</a:t>
            </a:r>
          </a:p>
          <a:p>
            <a:pPr marL="0" indent="0">
              <a:buNone/>
            </a:pPr>
            <a:endParaRPr lang="en-US" sz="2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9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900" dirty="0">
                <a:latin typeface="Times New Roman"/>
                <a:cs typeface="Times New Roman"/>
              </a:rPr>
              <a:t>“In the mid-1850s,  Dr.</a:t>
            </a:r>
            <a:r>
              <a:rPr lang="en-US" sz="2900" b="1" dirty="0">
                <a:latin typeface="Times New Roman"/>
                <a:cs typeface="Times New Roman"/>
              </a:rPr>
              <a:t> </a:t>
            </a:r>
            <a:r>
              <a:rPr lang="en-US" sz="2900" dirty="0">
                <a:latin typeface="Times New Roman"/>
                <a:cs typeface="Times New Roman"/>
              </a:rPr>
              <a:t>John Snow</a:t>
            </a:r>
            <a:r>
              <a:rPr lang="en-US" sz="2900" b="1" dirty="0">
                <a:latin typeface="Times New Roman"/>
                <a:cs typeface="Times New Roman"/>
              </a:rPr>
              <a:t> </a:t>
            </a:r>
            <a:r>
              <a:rPr lang="en-US" sz="2900" dirty="0">
                <a:latin typeface="Times New Roman"/>
                <a:cs typeface="Times New Roman"/>
              </a:rPr>
              <a:t>plotted cholera deaths on a map, and in the corner of a particularly hard-hit buildings was a water pump. A 19</a:t>
            </a:r>
            <a:r>
              <a:rPr lang="en-US" sz="2900" baseline="30000" dirty="0">
                <a:latin typeface="Times New Roman"/>
                <a:cs typeface="Times New Roman"/>
              </a:rPr>
              <a:t>th</a:t>
            </a:r>
            <a:r>
              <a:rPr lang="en-US" sz="2900" dirty="0">
                <a:latin typeface="Times New Roman"/>
                <a:cs typeface="Times New Roman"/>
              </a:rPr>
              <a:t>-century version of </a:t>
            </a:r>
            <a:r>
              <a:rPr lang="en-US" sz="2900" b="1" i="1" dirty="0">
                <a:latin typeface="Times New Roman"/>
                <a:cs typeface="Times New Roman"/>
              </a:rPr>
              <a:t>Big Data</a:t>
            </a:r>
            <a:r>
              <a:rPr lang="en-US" sz="2900" dirty="0">
                <a:latin typeface="Times New Roman"/>
                <a:cs typeface="Times New Roman"/>
              </a:rPr>
              <a:t>, which suggested an association between cholera and the water pump.”</a:t>
            </a: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rgbClr val="008000"/>
                </a:solidFill>
                <a:latin typeface="Times New Roman"/>
                <a:cs typeface="Times New Roman"/>
              </a:rPr>
              <a:t>Integrating data sets has saved millions of lives! </a:t>
            </a:r>
          </a:p>
        </p:txBody>
      </p:sp>
      <p:pic>
        <p:nvPicPr>
          <p:cNvPr id="4" name="Picture 3" descr="560.kit.cm.319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92" y="1600200"/>
            <a:ext cx="2873197" cy="2129244"/>
          </a:xfrm>
          <a:prstGeom prst="rect">
            <a:avLst/>
          </a:prstGeom>
        </p:spPr>
      </p:pic>
      <p:pic>
        <p:nvPicPr>
          <p:cNvPr id="5" name="Picture 4" descr="John_Sn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4" y="1600200"/>
            <a:ext cx="1463040" cy="23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1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Opportunities are priceless!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183337"/>
            <a:ext cx="8229599" cy="29428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“The systemic risks associated with the subprime lending market and the crash of the housing market in 2007 could have been modeled through a comprehensive integration and analysis of available public datasets. …. Integrating these datasets may have provided financial analysts, regulators and academic researchers, with comprehensive models to enable risk assessment.” </a:t>
            </a:r>
          </a:p>
          <a:p>
            <a:pPr marL="0" indent="0">
              <a:buNone/>
            </a:pPr>
            <a:r>
              <a:rPr lang="en-US" dirty="0"/>
              <a:t>Proceedings of the International Workshop on Data Science for Macro-Modeling, 2013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6A6B6-2D06-B14A-958B-79C1BC393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51" y="1281541"/>
            <a:ext cx="2891307" cy="1783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D7A46B-9003-3E47-A31E-DCEC8F5EB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8" y="1281541"/>
            <a:ext cx="2794715" cy="18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3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dirty="0">
                <a:solidFill>
                  <a:srgbClr val="008000"/>
                </a:solidFill>
                <a:latin typeface="Times New Roman"/>
                <a:cs typeface="Times New Roman"/>
              </a:rPr>
              <a:t>Paradigm shifting influence on scientific discovery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83" y="1600200"/>
            <a:ext cx="8726791" cy="4525963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“</a:t>
            </a:r>
            <a:r>
              <a:rPr lang="en-US" sz="2600" i="1" dirty="0">
                <a:latin typeface="Times New Roman"/>
                <a:cs typeface="Times New Roman"/>
              </a:rPr>
              <a:t>The Fourth Paradigm: Data-Intensive Scientific Discovery</a:t>
            </a:r>
            <a:r>
              <a:rPr lang="en-US" sz="2600" dirty="0">
                <a:latin typeface="Times New Roman"/>
                <a:cs typeface="Times New Roman"/>
              </a:rPr>
              <a:t>”, Jim Gray </a:t>
            </a:r>
          </a:p>
          <a:p>
            <a:pPr lvl="1"/>
            <a:r>
              <a:rPr lang="en-US" sz="2600" dirty="0">
                <a:latin typeface="Times New Roman"/>
                <a:cs typeface="Times New Roman"/>
              </a:rPr>
              <a:t>Empirical</a:t>
            </a:r>
          </a:p>
          <a:p>
            <a:pPr lvl="1"/>
            <a:r>
              <a:rPr lang="en-US" sz="2600" dirty="0">
                <a:latin typeface="Times New Roman"/>
                <a:cs typeface="Times New Roman"/>
              </a:rPr>
              <a:t>Theoretical </a:t>
            </a:r>
          </a:p>
          <a:p>
            <a:pPr lvl="1"/>
            <a:r>
              <a:rPr lang="en-US" sz="2600" dirty="0">
                <a:latin typeface="Times New Roman"/>
                <a:cs typeface="Times New Roman"/>
              </a:rPr>
              <a:t>Computational</a:t>
            </a:r>
          </a:p>
          <a:p>
            <a:pPr lvl="1"/>
            <a:r>
              <a:rPr lang="en-US" sz="2600" dirty="0">
                <a:latin typeface="Times New Roman"/>
                <a:cs typeface="Times New Roman"/>
              </a:rPr>
              <a:t>Data-centric</a:t>
            </a:r>
          </a:p>
          <a:p>
            <a:r>
              <a:rPr lang="en-US" sz="2600" dirty="0">
                <a:latin typeface="Times New Roman"/>
                <a:cs typeface="Times New Roman"/>
              </a:rPr>
              <a:t>Sloan Sky Server database is the most </a:t>
            </a:r>
          </a:p>
          <a:p>
            <a:pPr marL="0" indent="0">
              <a:buNone/>
            </a:pPr>
            <a:r>
              <a:rPr lang="en-US" sz="2600" dirty="0">
                <a:latin typeface="Times New Roman"/>
                <a:cs typeface="Times New Roman"/>
              </a:rPr>
              <a:t>	highly cited resource in the field of astronomy.</a:t>
            </a: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Astronomical observation =&gt; database query</a:t>
            </a:r>
          </a:p>
        </p:txBody>
      </p:sp>
      <p:pic>
        <p:nvPicPr>
          <p:cNvPr id="4" name="Picture 3" descr="fpcover-fu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67" y="2155211"/>
            <a:ext cx="1930332" cy="27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2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54" y="147087"/>
            <a:ext cx="9007446" cy="102255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Challenges: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55" y="1379118"/>
            <a:ext cx="8867020" cy="474704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Sloan Sky Server will soon store 30 terabyte per day.</a:t>
            </a:r>
          </a:p>
          <a:p>
            <a:r>
              <a:rPr lang="en-US" sz="2800" dirty="0">
                <a:latin typeface="Times New Roman"/>
                <a:cs typeface="Times New Roman"/>
              </a:rPr>
              <a:t>Hardon </a:t>
            </a:r>
            <a:r>
              <a:rPr lang="en-US" sz="2800" dirty="0" err="1">
                <a:latin typeface="Times New Roman"/>
                <a:cs typeface="Times New Roman"/>
              </a:rPr>
              <a:t>Colider</a:t>
            </a:r>
            <a:r>
              <a:rPr lang="en-US" sz="2800" dirty="0">
                <a:latin typeface="Times New Roman"/>
                <a:cs typeface="Times New Roman"/>
              </a:rPr>
              <a:t> can generate 500 exabyte  per day.</a:t>
            </a:r>
          </a:p>
          <a:p>
            <a:r>
              <a:rPr lang="en-US" sz="2800" dirty="0">
                <a:latin typeface="Times New Roman"/>
                <a:cs typeface="Times New Roman"/>
              </a:rPr>
              <a:t>Every two year : ten times more data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Exponentially increasing:</a:t>
            </a:r>
            <a:endParaRPr lang="en-US" sz="2000" dirty="0">
              <a:latin typeface="Times New Roman"/>
              <a:cs typeface="Times New Roman"/>
            </a:endParaRPr>
          </a:p>
          <a:p>
            <a:pPr lvl="2"/>
            <a:r>
              <a:rPr lang="en-US" sz="2000" dirty="0">
                <a:latin typeface="Times New Roman"/>
                <a:cs typeface="Times New Roman"/>
              </a:rPr>
              <a:t> Smart/ wearable/ connected tools generate data</a:t>
            </a:r>
          </a:p>
          <a:p>
            <a:pPr lvl="2"/>
            <a:r>
              <a:rPr lang="en-US" sz="2000" dirty="0">
                <a:latin typeface="Times New Roman"/>
                <a:cs typeface="Times New Roman"/>
              </a:rPr>
              <a:t>Manufacturing tools generate data</a:t>
            </a:r>
          </a:p>
          <a:p>
            <a:pPr lvl="2"/>
            <a:r>
              <a:rPr lang="en-US" sz="2000" dirty="0">
                <a:latin typeface="Times New Roman"/>
                <a:cs typeface="Times New Roman"/>
              </a:rPr>
              <a:t>Humans generate data</a:t>
            </a:r>
          </a:p>
          <a:p>
            <a:pPr lvl="2"/>
            <a:r>
              <a:rPr lang="en-US" sz="2000" dirty="0">
                <a:latin typeface="Times New Roman"/>
                <a:cs typeface="Times New Roman"/>
              </a:rPr>
              <a:t>Robots generate data </a:t>
            </a:r>
          </a:p>
          <a:p>
            <a:pPr lvl="2"/>
            <a:r>
              <a:rPr lang="en-US" sz="2000" dirty="0">
                <a:latin typeface="Times New Roman"/>
                <a:cs typeface="Times New Roman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0435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54" y="69813"/>
            <a:ext cx="9007446" cy="126833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Challenges: Variety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83" y="1488346"/>
            <a:ext cx="8726791" cy="503853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Valuable information are scattered across various sources in various forms.</a:t>
            </a:r>
          </a:p>
          <a:p>
            <a:r>
              <a:rPr lang="en-US" sz="2800" dirty="0">
                <a:latin typeface="Times New Roman"/>
                <a:cs typeface="Times New Roman"/>
              </a:rPr>
              <a:t>Large number of life databases and knowledge bases in every domain.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Different modalities: images, videos, graphs/ social networks, natural language text documents/ posts, ….</a:t>
            </a:r>
          </a:p>
          <a:p>
            <a:r>
              <a:rPr lang="en-US" sz="2800" dirty="0">
                <a:latin typeface="Times New Roman"/>
                <a:cs typeface="Times New Roman"/>
              </a:rPr>
              <a:t>Ideally, we like to integrate and store them in a single DB that can be queried and analyzed easily.</a:t>
            </a:r>
          </a:p>
          <a:p>
            <a:r>
              <a:rPr lang="en-US" sz="2800" dirty="0">
                <a:latin typeface="Times New Roman"/>
                <a:cs typeface="Times New Roman"/>
              </a:rPr>
              <a:t>Need to transform, clean, and integrate </a:t>
            </a:r>
            <a:r>
              <a:rPr lang="en-US" sz="2800" b="1" i="1" dirty="0">
                <a:latin typeface="Times New Roman"/>
                <a:cs typeface="Times New Roman"/>
              </a:rPr>
              <a:t>large</a:t>
            </a:r>
            <a:r>
              <a:rPr lang="en-US" sz="2800" dirty="0">
                <a:latin typeface="Times New Roman"/>
                <a:cs typeface="Times New Roman"/>
              </a:rPr>
              <a:t> number 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   of </a:t>
            </a:r>
            <a:r>
              <a:rPr lang="en-US" sz="2800" b="1" i="1" dirty="0">
                <a:latin typeface="Times New Roman"/>
                <a:cs typeface="Times New Roman"/>
              </a:rPr>
              <a:t>evolving</a:t>
            </a:r>
            <a:r>
              <a:rPr lang="en-US" sz="2800" dirty="0">
                <a:latin typeface="Times New Roman"/>
                <a:cs typeface="Times New Roman"/>
              </a:rPr>
              <a:t> data sets. 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Impossible to do manually due to increasing number and varieties of datasets.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664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Challenges : Variety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It is arguably more challenging than volume, as it requires deeper understanding of the data</a:t>
            </a:r>
          </a:p>
          <a:p>
            <a:r>
              <a:rPr lang="en-US" dirty="0">
                <a:latin typeface="Times New Roman"/>
                <a:cs typeface="Times New Roman"/>
              </a:rPr>
              <a:t>Data integration has been recognized as a hard problem in DB community.</a:t>
            </a:r>
          </a:p>
        </p:txBody>
      </p:sp>
    </p:spTree>
    <p:extLst>
      <p:ext uri="{BB962C8B-B14F-4D97-AF65-F5344CB8AC3E}">
        <p14:creationId xmlns:p14="http://schemas.microsoft.com/office/powerpoint/2010/main" val="3069507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5482</TotalTime>
  <Words>1423</Words>
  <Application>Microsoft Macintosh PowerPoint</Application>
  <PresentationFormat>On-screen Show (4:3)</PresentationFormat>
  <Paragraphs>241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Times New Roman</vt:lpstr>
      <vt:lpstr>Office Theme</vt:lpstr>
      <vt:lpstr>CS 519  Big Data Exploration and Analytics</vt:lpstr>
      <vt:lpstr>Welcome to CS519!</vt:lpstr>
      <vt:lpstr>The Era of Big Data</vt:lpstr>
      <vt:lpstr>Opportunities are priceless! The story of John Snow</vt:lpstr>
      <vt:lpstr>Opportunities are priceless!    </vt:lpstr>
      <vt:lpstr>Paradigm shifting influence on scientific discovery </vt:lpstr>
      <vt:lpstr>Challenges: Volume</vt:lpstr>
      <vt:lpstr>Challenges: Variety</vt:lpstr>
      <vt:lpstr>Challenges : Variety</vt:lpstr>
      <vt:lpstr>Challenges : Velocity</vt:lpstr>
      <vt:lpstr>Challenges : Human collaboration</vt:lpstr>
      <vt:lpstr>Big Data Pipeline </vt:lpstr>
      <vt:lpstr>Topics discussed in this course</vt:lpstr>
      <vt:lpstr>Prerequisites</vt:lpstr>
      <vt:lpstr>Course format</vt:lpstr>
      <vt:lpstr>Readings</vt:lpstr>
      <vt:lpstr>Discussion and participation </vt:lpstr>
      <vt:lpstr>Paper review</vt:lpstr>
      <vt:lpstr>Student presentation </vt:lpstr>
      <vt:lpstr>Projects</vt:lpstr>
      <vt:lpstr>Projects: data integration</vt:lpstr>
      <vt:lpstr>Data integration </vt:lpstr>
      <vt:lpstr>Data cleaning &amp; transformation</vt:lpstr>
      <vt:lpstr>Data cleaning &amp; transformation</vt:lpstr>
      <vt:lpstr>Project milestones </vt:lpstr>
      <vt:lpstr>Projects: start early!</vt:lpstr>
      <vt:lpstr>How to get the most out of the course? </vt:lpstr>
      <vt:lpstr>Grading Scheme</vt:lpstr>
    </vt:vector>
  </TitlesOfParts>
  <Company>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440: Database Management Systems</dc:title>
  <dc:creator>Arash Termehchy</dc:creator>
  <cp:lastModifiedBy>Termehchy, Arash</cp:lastModifiedBy>
  <cp:revision>1184</cp:revision>
  <dcterms:created xsi:type="dcterms:W3CDTF">2013-01-08T05:44:03Z</dcterms:created>
  <dcterms:modified xsi:type="dcterms:W3CDTF">2019-04-02T16:47:50Z</dcterms:modified>
</cp:coreProperties>
</file>